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80" r:id="rId3"/>
    <p:sldId id="277" r:id="rId4"/>
    <p:sldId id="278" r:id="rId5"/>
    <p:sldId id="279" r:id="rId6"/>
    <p:sldId id="276" r:id="rId7"/>
    <p:sldId id="287" r:id="rId8"/>
    <p:sldId id="282" r:id="rId9"/>
    <p:sldId id="281" r:id="rId10"/>
    <p:sldId id="283" r:id="rId11"/>
    <p:sldId id="284" r:id="rId12"/>
    <p:sldId id="271" r:id="rId13"/>
    <p:sldId id="273" r:id="rId14"/>
    <p:sldId id="288" r:id="rId15"/>
    <p:sldId id="289" r:id="rId16"/>
    <p:sldId id="274" r:id="rId17"/>
    <p:sldId id="286" r:id="rId18"/>
    <p:sldId id="285" r:id="rId19"/>
    <p:sldId id="269"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51"/>
    <p:restoredTop sz="70233"/>
  </p:normalViewPr>
  <p:slideViewPr>
    <p:cSldViewPr snapToGrid="0">
      <p:cViewPr varScale="1">
        <p:scale>
          <a:sx n="104" d="100"/>
          <a:sy n="104" d="100"/>
        </p:scale>
        <p:origin x="7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A0A0D-CF0E-BE45-8E89-49FE1A3CD1E9}" type="datetimeFigureOut">
              <a:rPr lang="en-US" smtClean="0"/>
              <a:t>3/17/25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E3D38D-4680-8B44-9747-6329849957B2}" type="slidenum">
              <a:rPr lang="en-US" smtClean="0"/>
              <a:t>‹#›</a:t>
            </a:fld>
            <a:endParaRPr lang="en-US"/>
          </a:p>
        </p:txBody>
      </p:sp>
    </p:spTree>
    <p:extLst>
      <p:ext uri="{BB962C8B-B14F-4D97-AF65-F5344CB8AC3E}">
        <p14:creationId xmlns:p14="http://schemas.microsoft.com/office/powerpoint/2010/main" val="336040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don- Monday after the break– give him a presentation wherein I make the case that we see interesting and reliable intra-state </a:t>
            </a:r>
            <a:r>
              <a:rPr lang="en-US" dirty="0" err="1"/>
              <a:t>dynamcis</a:t>
            </a:r>
            <a:r>
              <a:rPr lang="en-US" dirty="0"/>
              <a:t> </a:t>
            </a:r>
          </a:p>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1</a:t>
            </a:fld>
            <a:endParaRPr lang="en-US"/>
          </a:p>
        </p:txBody>
      </p:sp>
    </p:spTree>
    <p:extLst>
      <p:ext uri="{BB962C8B-B14F-4D97-AF65-F5344CB8AC3E}">
        <p14:creationId xmlns:p14="http://schemas.microsoft.com/office/powerpoint/2010/main" val="4076710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a better way to cluster these– once we have the figure of latents across transitions across all trials (see previous, which will show that there are transition-aligned dynamics), we can then ask how we can cluster what we see here. Perhaps cluster/sort along a couple vars– Plot all trials for the latent, perhaps sort by length – try the interpolated/</a:t>
            </a:r>
            <a:r>
              <a:rPr lang="en-US" dirty="0" err="1"/>
              <a:t>uninterpolated</a:t>
            </a:r>
            <a:r>
              <a:rPr lang="en-US" dirty="0"/>
              <a:t> stuff </a:t>
            </a:r>
            <a:r>
              <a:rPr lang="en-US" dirty="0" err="1"/>
              <a:t>agai</a:t>
            </a:r>
            <a:r>
              <a:rPr lang="en-US" dirty="0"/>
              <a:t>; Under *some* assumptions we could just cluster these-– but there are questions: </a:t>
            </a:r>
          </a:p>
          <a:p>
            <a:r>
              <a:rPr lang="en-US" dirty="0"/>
              <a:t>- Are we trying to cluster at the single latent level, </a:t>
            </a:r>
            <a:r>
              <a:rPr lang="en-US" dirty="0" err="1"/>
              <a:t>multilatent</a:t>
            </a:r>
            <a:r>
              <a:rPr lang="en-US" dirty="0"/>
              <a:t>? Deal with differing lengths and from there it can be pretty straightforward. Similar to clustering whole trials (which has the bonus of that they’re all the same </a:t>
            </a:r>
            <a:r>
              <a:rPr lang="en-US" dirty="0" err="1"/>
              <a:t>len</a:t>
            </a:r>
            <a:r>
              <a:rPr lang="en-US" dirty="0"/>
              <a:t>)  </a:t>
            </a:r>
          </a:p>
          <a:p>
            <a:r>
              <a:rPr lang="en-US" dirty="0"/>
              <a:t>We still very much want to do interpolated/</a:t>
            </a:r>
            <a:r>
              <a:rPr lang="en-US" dirty="0" err="1"/>
              <a:t>uninterpolated</a:t>
            </a:r>
            <a:r>
              <a:rPr lang="en-US" dirty="0"/>
              <a:t> side by side; if we need to do expediency we may just do one or the other– but we should not pre-suppose that doing one vs the other is the better way to do it. </a:t>
            </a:r>
          </a:p>
          <a:p>
            <a:endParaRPr lang="en-US" dirty="0"/>
          </a:p>
          <a:p>
            <a:r>
              <a:rPr lang="en-US" dirty="0"/>
              <a:t>Note to Vincent: You made a real mistake forgetting to put the dataset name in the title of the figures this time round bud…that’s </a:t>
            </a:r>
            <a:r>
              <a:rPr lang="en-US" dirty="0" err="1"/>
              <a:t>gonna</a:t>
            </a:r>
            <a:r>
              <a:rPr lang="en-US" dirty="0"/>
              <a:t> come back to haunt you; you should fix that shit– otherwise you’ll never be able to find what figure was interesting. </a:t>
            </a:r>
          </a:p>
        </p:txBody>
      </p:sp>
      <p:sp>
        <p:nvSpPr>
          <p:cNvPr id="4" name="Slide Number Placeholder 3"/>
          <p:cNvSpPr>
            <a:spLocks noGrp="1"/>
          </p:cNvSpPr>
          <p:nvPr>
            <p:ph type="sldNum" sz="quarter" idx="5"/>
          </p:nvPr>
        </p:nvSpPr>
        <p:spPr/>
        <p:txBody>
          <a:bodyPr/>
          <a:lstStyle/>
          <a:p>
            <a:fld id="{6BE3D38D-4680-8B44-9747-6329849957B2}" type="slidenum">
              <a:rPr lang="en-US" smtClean="0"/>
              <a:t>16</a:t>
            </a:fld>
            <a:endParaRPr lang="en-US"/>
          </a:p>
        </p:txBody>
      </p:sp>
    </p:spTree>
    <p:extLst>
      <p:ext uri="{BB962C8B-B14F-4D97-AF65-F5344CB8AC3E}">
        <p14:creationId xmlns:p14="http://schemas.microsoft.com/office/powerpoint/2010/main" val="3166900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17</a:t>
            </a:fld>
            <a:endParaRPr lang="en-US"/>
          </a:p>
        </p:txBody>
      </p:sp>
    </p:spTree>
    <p:extLst>
      <p:ext uri="{BB962C8B-B14F-4D97-AF65-F5344CB8AC3E}">
        <p14:creationId xmlns:p14="http://schemas.microsoft.com/office/powerpoint/2010/main" val="2095547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1E38B-58FD-10DE-C0BC-6A71C9673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07A79-3535-C5E5-E737-9EC76FB8B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031A4-2CBF-66D9-D465-519760CBACDB}"/>
              </a:ext>
            </a:extLst>
          </p:cNvPr>
          <p:cNvSpPr>
            <a:spLocks noGrp="1"/>
          </p:cNvSpPr>
          <p:nvPr>
            <p:ph type="body" idx="1"/>
          </p:nvPr>
        </p:nvSpPr>
        <p:spPr/>
        <p:txBody>
          <a:bodyPr/>
          <a:lstStyle/>
          <a:p>
            <a:r>
              <a:rPr lang="en-US" dirty="0"/>
              <a:t>This is honestly probably the figure that we would show BEFORE anything to do with the PCA inferred stuff; we can talk about single-trial lines and etc. There’s AN average structure and there’s trial-to-trial variability, moving on </a:t>
            </a:r>
          </a:p>
          <a:p>
            <a:endParaRPr lang="en-US" dirty="0"/>
          </a:p>
          <a:p>
            <a:r>
              <a:rPr lang="en-US" dirty="0"/>
              <a:t>Look into it more but this is back-burner compared to transition snippets and epoch snippets of the latents </a:t>
            </a:r>
          </a:p>
          <a:p>
            <a:endParaRPr lang="en-US" dirty="0"/>
          </a:p>
          <a:p>
            <a:endParaRPr lang="en-US" dirty="0"/>
          </a:p>
          <a:p>
            <a:r>
              <a:rPr lang="en-US" dirty="0"/>
              <a:t>Rather than plotting the latents and the average of the latents– let’s plot the variability of the latents over time – and if we get the variance measure and we start to see commonalties, then we start to see commonalities in the latents </a:t>
            </a:r>
          </a:p>
        </p:txBody>
      </p:sp>
      <p:sp>
        <p:nvSpPr>
          <p:cNvPr id="4" name="Slide Number Placeholder 3">
            <a:extLst>
              <a:ext uri="{FF2B5EF4-FFF2-40B4-BE49-F238E27FC236}">
                <a16:creationId xmlns:a16="http://schemas.microsoft.com/office/drawing/2014/main" id="{525D1D5D-5490-C190-B585-BBE6FDCB814A}"/>
              </a:ext>
            </a:extLst>
          </p:cNvPr>
          <p:cNvSpPr>
            <a:spLocks noGrp="1"/>
          </p:cNvSpPr>
          <p:nvPr>
            <p:ph type="sldNum" sz="quarter" idx="5"/>
          </p:nvPr>
        </p:nvSpPr>
        <p:spPr/>
        <p:txBody>
          <a:bodyPr/>
          <a:lstStyle/>
          <a:p>
            <a:fld id="{6BE3D38D-4680-8B44-9747-6329849957B2}" type="slidenum">
              <a:rPr lang="en-US" smtClean="0"/>
              <a:t>19</a:t>
            </a:fld>
            <a:endParaRPr lang="en-US"/>
          </a:p>
        </p:txBody>
      </p:sp>
    </p:spTree>
    <p:extLst>
      <p:ext uri="{BB962C8B-B14F-4D97-AF65-F5344CB8AC3E}">
        <p14:creationId xmlns:p14="http://schemas.microsoft.com/office/powerpoint/2010/main" val="58797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7A24-D9A5-1B31-DF57-4C3CA1102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8947D-A93D-C0CB-3C21-98EA33F0F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559A3C-1FCE-DB5E-037A-E0408E04B2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F55A44-C7D7-C2B2-7253-31369FB95782}"/>
              </a:ext>
            </a:extLst>
          </p:cNvPr>
          <p:cNvSpPr>
            <a:spLocks noGrp="1"/>
          </p:cNvSpPr>
          <p:nvPr>
            <p:ph type="sldNum" sz="quarter" idx="5"/>
          </p:nvPr>
        </p:nvSpPr>
        <p:spPr/>
        <p:txBody>
          <a:bodyPr/>
          <a:lstStyle/>
          <a:p>
            <a:fld id="{6BE3D38D-4680-8B44-9747-6329849957B2}" type="slidenum">
              <a:rPr lang="en-US" smtClean="0"/>
              <a:t>20</a:t>
            </a:fld>
            <a:endParaRPr lang="en-US"/>
          </a:p>
        </p:txBody>
      </p:sp>
    </p:spTree>
    <p:extLst>
      <p:ext uri="{BB962C8B-B14F-4D97-AF65-F5344CB8AC3E}">
        <p14:creationId xmlns:p14="http://schemas.microsoft.com/office/powerpoint/2010/main" val="185526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4</a:t>
            </a:fld>
            <a:endParaRPr lang="en-US"/>
          </a:p>
        </p:txBody>
      </p:sp>
    </p:spTree>
    <p:extLst>
      <p:ext uri="{BB962C8B-B14F-4D97-AF65-F5344CB8AC3E}">
        <p14:creationId xmlns:p14="http://schemas.microsoft.com/office/powerpoint/2010/main" val="172065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6</a:t>
            </a:fld>
            <a:endParaRPr lang="en-US"/>
          </a:p>
        </p:txBody>
      </p:sp>
    </p:spTree>
    <p:extLst>
      <p:ext uri="{BB962C8B-B14F-4D97-AF65-F5344CB8AC3E}">
        <p14:creationId xmlns:p14="http://schemas.microsoft.com/office/powerpoint/2010/main" val="185008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8</a:t>
            </a:fld>
            <a:endParaRPr lang="en-US"/>
          </a:p>
        </p:txBody>
      </p:sp>
    </p:spTree>
    <p:extLst>
      <p:ext uri="{BB962C8B-B14F-4D97-AF65-F5344CB8AC3E}">
        <p14:creationId xmlns:p14="http://schemas.microsoft.com/office/powerpoint/2010/main" val="58252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11</a:t>
            </a:fld>
            <a:endParaRPr lang="en-US"/>
          </a:p>
        </p:txBody>
      </p:sp>
    </p:spTree>
    <p:extLst>
      <p:ext uri="{BB962C8B-B14F-4D97-AF65-F5344CB8AC3E}">
        <p14:creationId xmlns:p14="http://schemas.microsoft.com/office/powerpoint/2010/main" val="471647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B66A-6E2A-B068-5364-A05BB54DB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2B493-BBAB-CFF1-3550-100FBD4F49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BDC60-EEB0-2250-6192-4F7BB6C1C400}"/>
              </a:ext>
            </a:extLst>
          </p:cNvPr>
          <p:cNvSpPr>
            <a:spLocks noGrp="1"/>
          </p:cNvSpPr>
          <p:nvPr>
            <p:ph type="body" idx="1"/>
          </p:nvPr>
        </p:nvSpPr>
        <p:spPr/>
        <p:txBody>
          <a:bodyPr/>
          <a:lstStyle/>
          <a:p>
            <a:r>
              <a:rPr lang="en-US" dirty="0"/>
              <a:t>Also do the RNN PCA transition aligned – both raw latents and PCA latents– chop </a:t>
            </a:r>
            <a:r>
              <a:rPr lang="en-US" dirty="0" err="1"/>
              <a:t>em</a:t>
            </a:r>
            <a:r>
              <a:rPr lang="en-US" dirty="0"/>
              <a:t> up </a:t>
            </a:r>
          </a:p>
          <a:p>
            <a:r>
              <a:rPr lang="en-US" dirty="0"/>
              <a:t>Take a window around the transition (top of list) </a:t>
            </a:r>
          </a:p>
          <a:p>
            <a:r>
              <a:rPr lang="en-US" dirty="0"/>
              <a:t>2 methods: </a:t>
            </a:r>
          </a:p>
          <a:p>
            <a:pPr marL="228600" indent="-228600">
              <a:buAutoNum type="arabicPeriod"/>
            </a:pPr>
            <a:r>
              <a:rPr lang="en-US" dirty="0"/>
              <a:t>what’s happening within a state</a:t>
            </a:r>
          </a:p>
          <a:p>
            <a:pPr marL="228600" indent="-228600">
              <a:buAutoNum type="arabicPeriod"/>
            </a:pPr>
            <a:r>
              <a:rPr lang="en-US" dirty="0"/>
              <a:t>What’s happening around a transition (250 MS before and after)  -- RNN and PCA of RNN latent  -- windows around the transition to see how well latents align with transitions </a:t>
            </a:r>
          </a:p>
          <a:p>
            <a:pPr marL="228600" indent="-228600">
              <a:buAutoNum type="arabicPeriod"/>
            </a:pPr>
            <a:r>
              <a:rPr lang="en-US" dirty="0"/>
              <a:t>Following this what the latents are doing within each state</a:t>
            </a:r>
          </a:p>
          <a:p>
            <a:pPr marL="228600" indent="-228600">
              <a:buAutoNum type="arabicPeriod"/>
            </a:pPr>
            <a:endParaRPr lang="en-US" dirty="0"/>
          </a:p>
          <a:p>
            <a:pPr marL="228600" indent="-228600">
              <a:buAutoNum type="arabicPeriod"/>
            </a:pPr>
            <a:r>
              <a:rPr lang="en-US" dirty="0"/>
              <a:t>Epoch-aligned: start to end of the epoch </a:t>
            </a:r>
          </a:p>
          <a:p>
            <a:pPr marL="228600" indent="-228600">
              <a:buAutoNum type="arabicPeriod"/>
            </a:pPr>
            <a:r>
              <a:rPr lang="en-US" dirty="0"/>
              <a:t>Be careful of doing PCA on every single trial– not guaranteed to get that on every single trial because there could be drift trial to trial – start w/single PCA across trials  (</a:t>
            </a:r>
            <a:r>
              <a:rPr lang="en-US" dirty="0" err="1"/>
              <a:t>concat</a:t>
            </a:r>
            <a:r>
              <a:rPr lang="en-US" dirty="0"/>
              <a:t> all trials then do PCA – stack along time; do PCA on this)- this should give what we want assuming there ISN’T drift across latents – once PCA is run do a transformation back into trials and plot the way we’ve done so  (~95% var, if a lot then keep the top 5 and record how much variance each of those components explain) – I want to explain the cumulative variance from the latents and from the raw firing rates </a:t>
            </a:r>
          </a:p>
        </p:txBody>
      </p:sp>
      <p:sp>
        <p:nvSpPr>
          <p:cNvPr id="4" name="Slide Number Placeholder 3">
            <a:extLst>
              <a:ext uri="{FF2B5EF4-FFF2-40B4-BE49-F238E27FC236}">
                <a16:creationId xmlns:a16="http://schemas.microsoft.com/office/drawing/2014/main" id="{315846A1-D854-5DDC-F291-DB47D14CB8E7}"/>
              </a:ext>
            </a:extLst>
          </p:cNvPr>
          <p:cNvSpPr>
            <a:spLocks noGrp="1"/>
          </p:cNvSpPr>
          <p:nvPr>
            <p:ph type="sldNum" sz="quarter" idx="5"/>
          </p:nvPr>
        </p:nvSpPr>
        <p:spPr/>
        <p:txBody>
          <a:bodyPr/>
          <a:lstStyle/>
          <a:p>
            <a:fld id="{6BE3D38D-4680-8B44-9747-6329849957B2}" type="slidenum">
              <a:rPr lang="en-US" smtClean="0"/>
              <a:t>12</a:t>
            </a:fld>
            <a:endParaRPr lang="en-US"/>
          </a:p>
        </p:txBody>
      </p:sp>
    </p:spTree>
    <p:extLst>
      <p:ext uri="{BB962C8B-B14F-4D97-AF65-F5344CB8AC3E}">
        <p14:creationId xmlns:p14="http://schemas.microsoft.com/office/powerpoint/2010/main" val="295747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36DAF-BADC-9A70-C16A-E7E0B72A9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5CB29-7C1F-CA59-1D3F-34D6F060A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57E341-51B0-12F1-D94D-DC5D260C6D13}"/>
              </a:ext>
            </a:extLst>
          </p:cNvPr>
          <p:cNvSpPr>
            <a:spLocks noGrp="1"/>
          </p:cNvSpPr>
          <p:nvPr>
            <p:ph type="body" idx="1"/>
          </p:nvPr>
        </p:nvSpPr>
        <p:spPr/>
        <p:txBody>
          <a:bodyPr/>
          <a:lstStyle/>
          <a:p>
            <a:r>
              <a:rPr lang="en-US" dirty="0"/>
              <a:t>Abu want a fig where a single subplot is one latent vector across ALL trials for one transition– 8x3 subplots (8 vectors, 3 transitions) </a:t>
            </a:r>
          </a:p>
        </p:txBody>
      </p:sp>
      <p:sp>
        <p:nvSpPr>
          <p:cNvPr id="4" name="Slide Number Placeholder 3">
            <a:extLst>
              <a:ext uri="{FF2B5EF4-FFF2-40B4-BE49-F238E27FC236}">
                <a16:creationId xmlns:a16="http://schemas.microsoft.com/office/drawing/2014/main" id="{B3E841E3-DB6A-0680-BD57-859DAA62CD9A}"/>
              </a:ext>
            </a:extLst>
          </p:cNvPr>
          <p:cNvSpPr>
            <a:spLocks noGrp="1"/>
          </p:cNvSpPr>
          <p:nvPr>
            <p:ph type="sldNum" sz="quarter" idx="5"/>
          </p:nvPr>
        </p:nvSpPr>
        <p:spPr/>
        <p:txBody>
          <a:bodyPr/>
          <a:lstStyle/>
          <a:p>
            <a:fld id="{6BE3D38D-4680-8B44-9747-6329849957B2}" type="slidenum">
              <a:rPr lang="en-US" smtClean="0"/>
              <a:t>13</a:t>
            </a:fld>
            <a:endParaRPr lang="en-US"/>
          </a:p>
        </p:txBody>
      </p:sp>
    </p:spTree>
    <p:extLst>
      <p:ext uri="{BB962C8B-B14F-4D97-AF65-F5344CB8AC3E}">
        <p14:creationId xmlns:p14="http://schemas.microsoft.com/office/powerpoint/2010/main" val="421120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Left– Latent vectors inferred via PCA from RNN trained on spike trains for sucrose. Each sub-plot is one trial; each vector represents a principal component. Stimulus delivery marked at 2000 </a:t>
            </a:r>
            <a:r>
              <a:rPr lang="en-US" dirty="0" err="1"/>
              <a:t>ms</a:t>
            </a:r>
            <a:r>
              <a:rPr lang="en-US" dirty="0"/>
              <a:t> with a dotted line. Make special note of sharp changes at changepoints (bold, dashed lines). Note that PC 4 is only present in the first epoch. </a:t>
            </a:r>
          </a:p>
          <a:p>
            <a:r>
              <a:rPr lang="en-US" dirty="0"/>
              <a:t>Oscillations are present. </a:t>
            </a:r>
          </a:p>
          <a:p>
            <a:endParaRPr lang="en-US" dirty="0"/>
          </a:p>
          <a:p>
            <a:r>
              <a:rPr lang="en-US" dirty="0"/>
              <a:t>Right: The first derivative (aka first diff; these are the same thing) of this data. Setup of plot is exactly identical to left. Note that the scale of the y-axis is in general lower in magnitude than that of the left plot. This measure clarifies some of the oscillatory stuff we’re seeing, including what appears to be the extinction of oscillations prior to a changepoint (see trial 11, bottom right). </a:t>
            </a:r>
          </a:p>
          <a:p>
            <a:endParaRPr lang="en-US" dirty="0"/>
          </a:p>
          <a:p>
            <a:r>
              <a:rPr lang="en-US" dirty="0"/>
              <a:t>I also want to point out what appears to be in/out of phase behavior in the right plot– see specifically, the second epoch (2800-3600 sec) of trial 9– all 3 vectors appear to me akin to sin/cos functions, with green and blue vectors notably almost entirely out of phase with each other (but at the same frequency) and the larger yellow vector operating overtop at a similar frequency, but in-between the phases of the other two vectors. </a:t>
            </a:r>
          </a:p>
          <a:p>
            <a:r>
              <a:rPr lang="en-US" dirty="0"/>
              <a:t>Notably, these vectors fall largely back into phase with each other following a changepoint at 3600 sec. You can see other examples of vectors in and out of phase with each other in trials 10 and 11 on the right plot as well. </a:t>
            </a:r>
          </a:p>
          <a:p>
            <a:endParaRPr lang="en-US" dirty="0"/>
          </a:p>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14</a:t>
            </a:fld>
            <a:endParaRPr lang="en-US"/>
          </a:p>
        </p:txBody>
      </p:sp>
    </p:spTree>
    <p:extLst>
      <p:ext uri="{BB962C8B-B14F-4D97-AF65-F5344CB8AC3E}">
        <p14:creationId xmlns:p14="http://schemas.microsoft.com/office/powerpoint/2010/main" val="261453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visualization as before, wherein I further illustrate an observation to do with oscillatory dynamics. </a:t>
            </a:r>
          </a:p>
          <a:p>
            <a:r>
              <a:rPr lang="en-US" dirty="0"/>
              <a:t>Setup: </a:t>
            </a:r>
          </a:p>
          <a:p>
            <a:endParaRPr lang="en-US" dirty="0"/>
          </a:p>
          <a:p>
            <a:r>
              <a:rPr lang="en-US" dirty="0"/>
              <a:t>Left– Latent vectors inferred via PCA from RNN trained on spike trains for sucrose. Each sub-plot is one trial; each vector represents a principal component. Stimulus delivery marked at 2000 </a:t>
            </a:r>
            <a:r>
              <a:rPr lang="en-US" dirty="0" err="1"/>
              <a:t>ms</a:t>
            </a:r>
            <a:r>
              <a:rPr lang="en-US" dirty="0"/>
              <a:t> with a dotted line. Make special note of sharp changes at changepoints (bold, dashed lines). </a:t>
            </a:r>
          </a:p>
          <a:p>
            <a:r>
              <a:rPr lang="en-US" dirty="0"/>
              <a:t>Right: The first derivative of this data. Setup of plot is exactly identical to left. Note that the scale of the y-axis is in general lower in magnitude than that of the left plot. </a:t>
            </a:r>
          </a:p>
          <a:p>
            <a:endParaRPr lang="en-US" dirty="0"/>
          </a:p>
          <a:p>
            <a:r>
              <a:rPr lang="en-US" dirty="0"/>
              <a:t>How does this help me? </a:t>
            </a:r>
          </a:p>
          <a:p>
            <a:r>
              <a:rPr lang="en-US" dirty="0"/>
              <a:t>For the sake of quantification, I’m noting that the frequencies of these oscillations are largely conserved. This will help. </a:t>
            </a:r>
          </a:p>
          <a:p>
            <a:endParaRPr lang="en-US" dirty="0"/>
          </a:p>
          <a:p>
            <a:r>
              <a:rPr lang="en-US" dirty="0"/>
              <a:t>Why did I include this? </a:t>
            </a:r>
          </a:p>
          <a:p>
            <a:pPr marL="228600" indent="-228600">
              <a:buAutoNum type="arabicPeriod"/>
            </a:pPr>
            <a:r>
              <a:rPr lang="en-US" dirty="0"/>
              <a:t>These are some kick-ass plots if I do say so myself. Every single trial for this taste from this animal looks like this, it’s pretty incredible.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These are excellent examples of what I was arguing in the previous slide: I stated “Similarly, by filtering [non-oscillatory] data, we can interrogate a related question: will oscillatory dynamics align with each other when warped, OR, are we seeing a consistent frequency regardless of state duration, with transitions dictated by a dampening of amplitude of one or many vectors? (as most clearly seen in slide 3, bottom right trial, second epoch). The above right plot I argue supports my hypothesis that, at least to do with oscillatory dynamics, state transitions seem to align with drastic changes in amplitude of oscillations rather than changes in period, frequency, or wavelength. Note especially the second epoch (2600 </a:t>
            </a:r>
            <a:r>
              <a:rPr lang="en-US" dirty="0" err="1"/>
              <a:t>ms</a:t>
            </a:r>
            <a:r>
              <a:rPr lang="en-US" dirty="0"/>
              <a:t>- 3600 </a:t>
            </a:r>
            <a:r>
              <a:rPr lang="en-US" dirty="0" err="1"/>
              <a:t>ms</a:t>
            </a:r>
            <a:r>
              <a:rPr lang="en-US" dirty="0"/>
              <a:t>) of trail 4 on the right– we can see oscillations getting progressively larger in amplitude before promptly going to extinction at the changepoint.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plot (especially pre-stimulus delivery) also has one or two latent vectors which are largely not strongly oscillatory– see PC 4 (red). Though it exhibits oscillations in later epochs (especially when considering the first derivative (right), it’s important to note that the overall trajectory of that vector in the left plot (non-differentiated data) is largely consistent across trials, notably crossing over the blue vector at around the halfway point of the largest epoch. While both latents exhibit oscillations, the trajectories of the vectors themselves may very well also have something to do with state transitions. </a:t>
            </a:r>
          </a:p>
          <a:p>
            <a:endParaRPr lang="en-US" dirty="0"/>
          </a:p>
          <a:p>
            <a:endParaRPr lang="en-US" dirty="0"/>
          </a:p>
        </p:txBody>
      </p:sp>
      <p:sp>
        <p:nvSpPr>
          <p:cNvPr id="4" name="Slide Number Placeholder 3"/>
          <p:cNvSpPr>
            <a:spLocks noGrp="1"/>
          </p:cNvSpPr>
          <p:nvPr>
            <p:ph type="sldNum" sz="quarter" idx="5"/>
          </p:nvPr>
        </p:nvSpPr>
        <p:spPr/>
        <p:txBody>
          <a:bodyPr/>
          <a:lstStyle/>
          <a:p>
            <a:fld id="{6BE3D38D-4680-8B44-9747-6329849957B2}" type="slidenum">
              <a:rPr lang="en-US" smtClean="0"/>
              <a:t>15</a:t>
            </a:fld>
            <a:endParaRPr lang="en-US"/>
          </a:p>
        </p:txBody>
      </p:sp>
    </p:spTree>
    <p:extLst>
      <p:ext uri="{BB962C8B-B14F-4D97-AF65-F5344CB8AC3E}">
        <p14:creationId xmlns:p14="http://schemas.microsoft.com/office/powerpoint/2010/main" val="157805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EC1A-8BE5-5023-6D26-CDD460B9B8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FAE936-16FF-A6AC-A97E-3D43CABE0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C7A7E-4614-B12B-2FED-DF5AF4B3FADF}"/>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5" name="Footer Placeholder 4">
            <a:extLst>
              <a:ext uri="{FF2B5EF4-FFF2-40B4-BE49-F238E27FC236}">
                <a16:creationId xmlns:a16="http://schemas.microsoft.com/office/drawing/2014/main" id="{E9D9C527-A89B-316B-4797-880936E2A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897D1-743C-509C-0510-206790A2FEE6}"/>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103831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0D77-7982-94BC-3F05-FF1983EE3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44384-8343-5F77-C279-DAE1CAFF2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AB25A-21D6-95BD-6486-ED87CD0E5965}"/>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5" name="Footer Placeholder 4">
            <a:extLst>
              <a:ext uri="{FF2B5EF4-FFF2-40B4-BE49-F238E27FC236}">
                <a16:creationId xmlns:a16="http://schemas.microsoft.com/office/drawing/2014/main" id="{8E030FB0-0A53-676F-D301-1D5F7FA96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3200E-3498-24EE-9FBD-3A5AAC237DB5}"/>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4231266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A7781-294C-E1C1-11D9-55B0E4AF3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B73B8A-0571-44FA-9A57-9321F951F7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2A9AE-0099-F377-2324-4D90A0CF7DC8}"/>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5" name="Footer Placeholder 4">
            <a:extLst>
              <a:ext uri="{FF2B5EF4-FFF2-40B4-BE49-F238E27FC236}">
                <a16:creationId xmlns:a16="http://schemas.microsoft.com/office/drawing/2014/main" id="{9026914F-DFE9-254B-78B6-7D7BE9311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94A48-5AEE-2408-D9DB-E113FB687F7F}"/>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20603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BEF8-6541-E1D1-04D7-8CBBE2A93C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C7DFA-0F6E-AAAB-5A10-5CC41ED2EC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B8404-6E40-CE57-66BE-023754E05B0F}"/>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5" name="Footer Placeholder 4">
            <a:extLst>
              <a:ext uri="{FF2B5EF4-FFF2-40B4-BE49-F238E27FC236}">
                <a16:creationId xmlns:a16="http://schemas.microsoft.com/office/drawing/2014/main" id="{CEEC1F69-E568-D93A-EC92-C05645B33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EF98E-929E-CCF4-9406-5B3E2C3973F1}"/>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402224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22DD8-869F-8A1E-BB20-1D6D00EF3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07EF03-215D-E7D0-1DE1-C0420A141D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2F3381-1EBA-B668-B470-3C3F159163EF}"/>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5" name="Footer Placeholder 4">
            <a:extLst>
              <a:ext uri="{FF2B5EF4-FFF2-40B4-BE49-F238E27FC236}">
                <a16:creationId xmlns:a16="http://schemas.microsoft.com/office/drawing/2014/main" id="{BE478579-0D61-B7CC-BB44-11E10CAA2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25476-C687-ABFD-93E8-7E632354C414}"/>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1854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2684-1991-118E-488A-F36B6C28C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8714D-FBB6-4D01-4A70-D69E86B64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A2D8E6-6A7D-70C3-EC25-392276F7D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4AD009-C41E-05B2-5126-66CC673C4556}"/>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6" name="Footer Placeholder 5">
            <a:extLst>
              <a:ext uri="{FF2B5EF4-FFF2-40B4-BE49-F238E27FC236}">
                <a16:creationId xmlns:a16="http://schemas.microsoft.com/office/drawing/2014/main" id="{A7DE61C4-8810-CEEC-9800-9E3C74C350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091627-5C6B-CE6C-C526-5A028C9FBED2}"/>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144995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C3BC-3A82-AF8E-80BF-AC517D0926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5E9408-1FB1-CA4D-512E-0F455D8D7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388B31-FFED-22D1-CBDD-FD2EF8301B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791BE7-5773-7211-C155-ECBDAB2290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E6297-74FC-62C5-2520-90BC19FBE5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50B6EC-317C-FFE7-ED3B-014200E9D3A0}"/>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8" name="Footer Placeholder 7">
            <a:extLst>
              <a:ext uri="{FF2B5EF4-FFF2-40B4-BE49-F238E27FC236}">
                <a16:creationId xmlns:a16="http://schemas.microsoft.com/office/drawing/2014/main" id="{1AA6C7CA-8B6A-DD99-ACCC-59F186864D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1E7524-FEAD-1389-33E3-19C229AF3CD5}"/>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834190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23D4-7AA7-8124-9661-0866A35DA7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922376-C11D-91FC-40E0-D2684BF76D50}"/>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4" name="Footer Placeholder 3">
            <a:extLst>
              <a:ext uri="{FF2B5EF4-FFF2-40B4-BE49-F238E27FC236}">
                <a16:creationId xmlns:a16="http://schemas.microsoft.com/office/drawing/2014/main" id="{18599989-0FF0-23EE-4B70-177D4FB15D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4CCF1D-CAEF-CBF2-E74C-1F88F19CD241}"/>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34781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AF5DB-EDDC-796E-41C9-E0F53B4CF367}"/>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3" name="Footer Placeholder 2">
            <a:extLst>
              <a:ext uri="{FF2B5EF4-FFF2-40B4-BE49-F238E27FC236}">
                <a16:creationId xmlns:a16="http://schemas.microsoft.com/office/drawing/2014/main" id="{0CC434C6-9584-B017-4B16-20C3C7FC48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BBC91F-4015-ACC5-3206-DA701B03C8FF}"/>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258929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6202-29B7-AD49-917C-D9D57E4D8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786E4F-7619-ED04-D1DD-A9BFDB9A7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C7B716-9ADD-30C4-F603-9AE46A3C3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519B3B-1B53-4CEE-1016-41920F0F4195}"/>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6" name="Footer Placeholder 5">
            <a:extLst>
              <a:ext uri="{FF2B5EF4-FFF2-40B4-BE49-F238E27FC236}">
                <a16:creationId xmlns:a16="http://schemas.microsoft.com/office/drawing/2014/main" id="{94931DB4-43C4-E547-F05E-DE1452734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11EEF-EB5C-9E84-6CF1-9811D66036F9}"/>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2557510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2D05-F7B0-DA66-AE4C-CC55C9F241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91ACB7-BF43-8681-C97E-8FA6ED76E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5BC851-B9D4-F290-0A5F-88CE0A014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3929B-BF8A-F04A-3D1B-493AF75761CF}"/>
              </a:ext>
            </a:extLst>
          </p:cNvPr>
          <p:cNvSpPr>
            <a:spLocks noGrp="1"/>
          </p:cNvSpPr>
          <p:nvPr>
            <p:ph type="dt" sz="half" idx="10"/>
          </p:nvPr>
        </p:nvSpPr>
        <p:spPr/>
        <p:txBody>
          <a:bodyPr/>
          <a:lstStyle/>
          <a:p>
            <a:fld id="{D03E9B3D-086A-0B42-BF4D-4EDE4E1BB6D5}" type="datetimeFigureOut">
              <a:rPr lang="en-US" smtClean="0"/>
              <a:t>3/17/25</a:t>
            </a:fld>
            <a:endParaRPr lang="en-US"/>
          </a:p>
        </p:txBody>
      </p:sp>
      <p:sp>
        <p:nvSpPr>
          <p:cNvPr id="6" name="Footer Placeholder 5">
            <a:extLst>
              <a:ext uri="{FF2B5EF4-FFF2-40B4-BE49-F238E27FC236}">
                <a16:creationId xmlns:a16="http://schemas.microsoft.com/office/drawing/2014/main" id="{3CDAA980-3BFD-E7E1-34E5-C1F1819FD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A9421F-7FAE-1D39-A564-6F6BD5C5CCF3}"/>
              </a:ext>
            </a:extLst>
          </p:cNvPr>
          <p:cNvSpPr>
            <a:spLocks noGrp="1"/>
          </p:cNvSpPr>
          <p:nvPr>
            <p:ph type="sldNum" sz="quarter" idx="12"/>
          </p:nvPr>
        </p:nvSpPr>
        <p:spPr/>
        <p:txBody>
          <a:bodyPr/>
          <a:lstStyle/>
          <a:p>
            <a:fld id="{98C644CE-51D6-0348-BBB2-5C85FE2C60B1}" type="slidenum">
              <a:rPr lang="en-US" smtClean="0"/>
              <a:t>‹#›</a:t>
            </a:fld>
            <a:endParaRPr lang="en-US"/>
          </a:p>
        </p:txBody>
      </p:sp>
    </p:spTree>
    <p:extLst>
      <p:ext uri="{BB962C8B-B14F-4D97-AF65-F5344CB8AC3E}">
        <p14:creationId xmlns:p14="http://schemas.microsoft.com/office/powerpoint/2010/main" val="1920004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A770F-A049-6FA4-663D-10798BE525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07C686-FE60-4641-8D92-2852DC0044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3D6BB-1670-3F6B-6B26-B1B6CF54A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3E9B3D-086A-0B42-BF4D-4EDE4E1BB6D5}" type="datetimeFigureOut">
              <a:rPr lang="en-US" smtClean="0"/>
              <a:t>3/17/25</a:t>
            </a:fld>
            <a:endParaRPr lang="en-US"/>
          </a:p>
        </p:txBody>
      </p:sp>
      <p:sp>
        <p:nvSpPr>
          <p:cNvPr id="5" name="Footer Placeholder 4">
            <a:extLst>
              <a:ext uri="{FF2B5EF4-FFF2-40B4-BE49-F238E27FC236}">
                <a16:creationId xmlns:a16="http://schemas.microsoft.com/office/drawing/2014/main" id="{09350E82-8CDF-653D-B944-2F993C536D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75296B-35B7-20D0-4821-754BDE20F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644CE-51D6-0348-BBB2-5C85FE2C60B1}" type="slidenum">
              <a:rPr lang="en-US" smtClean="0"/>
              <a:t>‹#›</a:t>
            </a:fld>
            <a:endParaRPr lang="en-US"/>
          </a:p>
        </p:txBody>
      </p:sp>
    </p:spTree>
    <p:extLst>
      <p:ext uri="{BB962C8B-B14F-4D97-AF65-F5344CB8AC3E}">
        <p14:creationId xmlns:p14="http://schemas.microsoft.com/office/powerpoint/2010/main" val="15327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2F8C-CFC8-380D-71F0-1522D4B38B60}"/>
              </a:ext>
            </a:extLst>
          </p:cNvPr>
          <p:cNvSpPr>
            <a:spLocks noGrp="1"/>
          </p:cNvSpPr>
          <p:nvPr>
            <p:ph type="ctrTitle"/>
          </p:nvPr>
        </p:nvSpPr>
        <p:spPr>
          <a:xfrm>
            <a:off x="1524000" y="1690688"/>
            <a:ext cx="9144000" cy="2387600"/>
          </a:xfrm>
        </p:spPr>
        <p:txBody>
          <a:bodyPr/>
          <a:lstStyle/>
          <a:p>
            <a:r>
              <a:rPr lang="en-US" dirty="0"/>
              <a:t>Vincent’s last 6 months</a:t>
            </a:r>
          </a:p>
        </p:txBody>
      </p:sp>
      <p:sp>
        <p:nvSpPr>
          <p:cNvPr id="3" name="Subtitle 2">
            <a:extLst>
              <a:ext uri="{FF2B5EF4-FFF2-40B4-BE49-F238E27FC236}">
                <a16:creationId xmlns:a16="http://schemas.microsoft.com/office/drawing/2014/main" id="{11034633-ABBF-5034-7D16-7024335C7476}"/>
              </a:ext>
            </a:extLst>
          </p:cNvPr>
          <p:cNvSpPr>
            <a:spLocks noGrp="1"/>
          </p:cNvSpPr>
          <p:nvPr>
            <p:ph type="subTitle" idx="1"/>
          </p:nvPr>
        </p:nvSpPr>
        <p:spPr>
          <a:xfrm>
            <a:off x="1524000" y="4078288"/>
            <a:ext cx="9144000" cy="2387600"/>
          </a:xfrm>
        </p:spPr>
        <p:txBody>
          <a:bodyPr>
            <a:normAutofit lnSpcReduction="10000"/>
          </a:bodyPr>
          <a:lstStyle/>
          <a:p>
            <a:r>
              <a:rPr lang="en-US" dirty="0"/>
              <a:t>Your weekly dose of ”huh, interesting”</a:t>
            </a:r>
          </a:p>
          <a:p>
            <a:endParaRPr lang="en-US" dirty="0"/>
          </a:p>
          <a:p>
            <a:r>
              <a:rPr lang="en-US" dirty="0"/>
              <a:t>Special– for NBIO 207A, data analysis </a:t>
            </a:r>
          </a:p>
          <a:p>
            <a:r>
              <a:rPr lang="en-US" dirty="0"/>
              <a:t>Check speaker notes for comments and feedback from in-person discussions </a:t>
            </a:r>
          </a:p>
          <a:p>
            <a:r>
              <a:rPr lang="en-US" dirty="0"/>
              <a:t>Vincent’s light commentary on slides</a:t>
            </a:r>
          </a:p>
        </p:txBody>
      </p:sp>
      <p:pic>
        <p:nvPicPr>
          <p:cNvPr id="6" name="Picture 5" descr="A comic strip of a child and a child&#10;&#10;AI-generated content may be incorrect.">
            <a:extLst>
              <a:ext uri="{FF2B5EF4-FFF2-40B4-BE49-F238E27FC236}">
                <a16:creationId xmlns:a16="http://schemas.microsoft.com/office/drawing/2014/main" id="{0C7FA494-FBA6-7230-EEF8-FC6C9D066811}"/>
              </a:ext>
            </a:extLst>
          </p:cNvPr>
          <p:cNvPicPr>
            <a:picLocks noChangeAspect="1"/>
          </p:cNvPicPr>
          <p:nvPr/>
        </p:nvPicPr>
        <p:blipFill>
          <a:blip r:embed="rId3"/>
          <a:srcRect t="11842" b="14474"/>
          <a:stretch/>
        </p:blipFill>
        <p:spPr>
          <a:xfrm>
            <a:off x="1830161" y="119063"/>
            <a:ext cx="8531678" cy="3143250"/>
          </a:xfrm>
          <a:prstGeom prst="rect">
            <a:avLst/>
          </a:prstGeom>
        </p:spPr>
      </p:pic>
    </p:spTree>
    <p:extLst>
      <p:ext uri="{BB962C8B-B14F-4D97-AF65-F5344CB8AC3E}">
        <p14:creationId xmlns:p14="http://schemas.microsoft.com/office/powerpoint/2010/main" val="248688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F1EA-401D-ECFB-D9AF-74C17416A652}"/>
              </a:ext>
            </a:extLst>
          </p:cNvPr>
          <p:cNvSpPr>
            <a:spLocks noGrp="1"/>
          </p:cNvSpPr>
          <p:nvPr>
            <p:ph type="title"/>
          </p:nvPr>
        </p:nvSpPr>
        <p:spPr>
          <a:xfrm>
            <a:off x="-1" y="-339136"/>
            <a:ext cx="11290852" cy="1325563"/>
          </a:xfrm>
        </p:spPr>
        <p:txBody>
          <a:bodyPr/>
          <a:lstStyle/>
          <a:p>
            <a:r>
              <a:rPr lang="en-US" dirty="0"/>
              <a:t>Reducing dimensions: noisy data, nonlinear data </a:t>
            </a:r>
          </a:p>
        </p:txBody>
      </p:sp>
      <p:sp>
        <p:nvSpPr>
          <p:cNvPr id="3" name="Content Placeholder 2">
            <a:extLst>
              <a:ext uri="{FF2B5EF4-FFF2-40B4-BE49-F238E27FC236}">
                <a16:creationId xmlns:a16="http://schemas.microsoft.com/office/drawing/2014/main" id="{825C48EC-B65C-AAAF-9065-F0C688A331DD}"/>
              </a:ext>
            </a:extLst>
          </p:cNvPr>
          <p:cNvSpPr>
            <a:spLocks noGrp="1"/>
          </p:cNvSpPr>
          <p:nvPr>
            <p:ph idx="1"/>
          </p:nvPr>
        </p:nvSpPr>
        <p:spPr>
          <a:xfrm>
            <a:off x="4457699" y="1058181"/>
            <a:ext cx="3599623" cy="5781563"/>
          </a:xfrm>
        </p:spPr>
        <p:txBody>
          <a:bodyPr>
            <a:normAutofit/>
          </a:bodyPr>
          <a:lstStyle/>
          <a:p>
            <a:r>
              <a:rPr lang="en-US" sz="2000" dirty="0"/>
              <a:t>Left: example of a single neuron’s firing rate, across all trials, across epochs (cols) and tastes (rows); you can see how noisy it is</a:t>
            </a:r>
          </a:p>
          <a:p>
            <a:r>
              <a:rPr lang="en-US" sz="2000" dirty="0"/>
              <a:t>Bottom: attempt at expressing population behavior via PCA for one taste and one trial. They all look like this. </a:t>
            </a:r>
          </a:p>
          <a:p>
            <a:r>
              <a:rPr lang="en-US" sz="2000" dirty="0"/>
              <a:t>Right: The real issue with using PCA on this data: poor correlation. </a:t>
            </a:r>
          </a:p>
        </p:txBody>
      </p:sp>
      <p:pic>
        <p:nvPicPr>
          <p:cNvPr id="4" name="Content Placeholder 4" descr="A screenshot of a graph&#10;&#10;Description automatically generated">
            <a:extLst>
              <a:ext uri="{FF2B5EF4-FFF2-40B4-BE49-F238E27FC236}">
                <a16:creationId xmlns:a16="http://schemas.microsoft.com/office/drawing/2014/main" id="{4C51BB07-19C2-1A09-8BCC-AFF466F5561E}"/>
              </a:ext>
            </a:extLst>
          </p:cNvPr>
          <p:cNvPicPr>
            <a:picLocks noChangeAspect="1"/>
          </p:cNvPicPr>
          <p:nvPr/>
        </p:nvPicPr>
        <p:blipFill>
          <a:blip r:embed="rId2"/>
          <a:stretch>
            <a:fillRect/>
          </a:stretch>
        </p:blipFill>
        <p:spPr>
          <a:xfrm>
            <a:off x="-1" y="914400"/>
            <a:ext cx="4457700" cy="5943600"/>
          </a:xfrm>
          <a:prstGeom prst="rect">
            <a:avLst/>
          </a:prstGeom>
        </p:spPr>
      </p:pic>
      <p:pic>
        <p:nvPicPr>
          <p:cNvPr id="8" name="Picture 7" descr="A graph showing different colored lines&#10;&#10;AI-generated content may be incorrect.">
            <a:extLst>
              <a:ext uri="{FF2B5EF4-FFF2-40B4-BE49-F238E27FC236}">
                <a16:creationId xmlns:a16="http://schemas.microsoft.com/office/drawing/2014/main" id="{D918C6B4-6A98-9DB3-7ACD-EF5265A2F196}"/>
              </a:ext>
            </a:extLst>
          </p:cNvPr>
          <p:cNvPicPr>
            <a:picLocks noChangeAspect="1"/>
          </p:cNvPicPr>
          <p:nvPr/>
        </p:nvPicPr>
        <p:blipFill>
          <a:blip r:embed="rId3"/>
          <a:stretch>
            <a:fillRect/>
          </a:stretch>
        </p:blipFill>
        <p:spPr>
          <a:xfrm>
            <a:off x="4457699" y="4908204"/>
            <a:ext cx="3899591" cy="1949796"/>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05B57313-FDA1-2065-44A5-2359A0505915}"/>
              </a:ext>
            </a:extLst>
          </p:cNvPr>
          <p:cNvPicPr>
            <a:picLocks noChangeAspect="1"/>
          </p:cNvPicPr>
          <p:nvPr/>
        </p:nvPicPr>
        <p:blipFill>
          <a:blip r:embed="rId4"/>
          <a:stretch>
            <a:fillRect/>
          </a:stretch>
        </p:blipFill>
        <p:spPr>
          <a:xfrm>
            <a:off x="8057322" y="1258483"/>
            <a:ext cx="4016981" cy="5355975"/>
          </a:xfrm>
          <a:prstGeom prst="rect">
            <a:avLst/>
          </a:prstGeom>
        </p:spPr>
      </p:pic>
    </p:spTree>
    <p:extLst>
      <p:ext uri="{BB962C8B-B14F-4D97-AF65-F5344CB8AC3E}">
        <p14:creationId xmlns:p14="http://schemas.microsoft.com/office/powerpoint/2010/main" val="38924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E90F-6111-BFC0-5141-68D552AD2133}"/>
              </a:ext>
            </a:extLst>
          </p:cNvPr>
          <p:cNvSpPr>
            <a:spLocks noGrp="1"/>
          </p:cNvSpPr>
          <p:nvPr>
            <p:ph type="title"/>
          </p:nvPr>
        </p:nvSpPr>
        <p:spPr>
          <a:xfrm>
            <a:off x="419100" y="18255"/>
            <a:ext cx="11353800" cy="1325563"/>
          </a:xfrm>
        </p:spPr>
        <p:txBody>
          <a:bodyPr/>
          <a:lstStyle/>
          <a:p>
            <a:r>
              <a:rPr lang="en-US" dirty="0"/>
              <a:t>So let’s do non-linear dimensionality reduction</a:t>
            </a:r>
          </a:p>
        </p:txBody>
      </p:sp>
      <p:sp>
        <p:nvSpPr>
          <p:cNvPr id="3" name="Content Placeholder 2">
            <a:extLst>
              <a:ext uri="{FF2B5EF4-FFF2-40B4-BE49-F238E27FC236}">
                <a16:creationId xmlns:a16="http://schemas.microsoft.com/office/drawing/2014/main" id="{9153F562-62B7-E1C3-5FF0-90CE071446EA}"/>
              </a:ext>
            </a:extLst>
          </p:cNvPr>
          <p:cNvSpPr>
            <a:spLocks noGrp="1"/>
          </p:cNvSpPr>
          <p:nvPr>
            <p:ph idx="1"/>
          </p:nvPr>
        </p:nvSpPr>
        <p:spPr>
          <a:xfrm>
            <a:off x="125278" y="1050709"/>
            <a:ext cx="2788403" cy="5613561"/>
          </a:xfrm>
        </p:spPr>
        <p:txBody>
          <a:bodyPr>
            <a:normAutofit/>
          </a:bodyPr>
          <a:lstStyle/>
          <a:p>
            <a:r>
              <a:rPr lang="en-US" sz="2000" dirty="0"/>
              <a:t>Example of reduced dimensions for 4 trials of one taste; 8 latent dims inferred </a:t>
            </a:r>
          </a:p>
          <a:p>
            <a:r>
              <a:rPr lang="en-US" sz="2000" dirty="0"/>
              <a:t>RNN trained on the whole dataset; taste-by-taste (and trial by trial) basis – Considers all neurons</a:t>
            </a:r>
          </a:p>
          <a:p>
            <a:r>
              <a:rPr lang="en-US" sz="2000" dirty="0"/>
              <a:t>Seem to be getting somewhere</a:t>
            </a:r>
          </a:p>
          <a:p>
            <a:r>
              <a:rPr lang="en-US" sz="2000" dirty="0"/>
              <a:t>Note the appearance of oscillatory dynamics (I’ve checked; this is not a fluke or an artifact so far as I can tell)  </a:t>
            </a:r>
          </a:p>
        </p:txBody>
      </p:sp>
      <p:pic>
        <p:nvPicPr>
          <p:cNvPr id="5" name="Picture 4">
            <a:extLst>
              <a:ext uri="{FF2B5EF4-FFF2-40B4-BE49-F238E27FC236}">
                <a16:creationId xmlns:a16="http://schemas.microsoft.com/office/drawing/2014/main" id="{E6551BBD-98D1-2A3C-92F8-90CBBF70BBFF}"/>
              </a:ext>
            </a:extLst>
          </p:cNvPr>
          <p:cNvPicPr>
            <a:picLocks noChangeAspect="1"/>
          </p:cNvPicPr>
          <p:nvPr/>
        </p:nvPicPr>
        <p:blipFill>
          <a:blip r:embed="rId3"/>
          <a:stretch>
            <a:fillRect/>
          </a:stretch>
        </p:blipFill>
        <p:spPr>
          <a:xfrm>
            <a:off x="2785827" y="1343818"/>
            <a:ext cx="4417993" cy="4429321"/>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6830E735-828F-A957-7C53-18B146714FFF}"/>
              </a:ext>
            </a:extLst>
          </p:cNvPr>
          <p:cNvPicPr>
            <a:picLocks noChangeAspect="1"/>
          </p:cNvPicPr>
          <p:nvPr/>
        </p:nvPicPr>
        <p:blipFill>
          <a:blip r:embed="rId4"/>
          <a:stretch>
            <a:fillRect/>
          </a:stretch>
        </p:blipFill>
        <p:spPr>
          <a:xfrm>
            <a:off x="7607317" y="1381930"/>
            <a:ext cx="4514104" cy="4514104"/>
          </a:xfrm>
          <a:prstGeom prst="rect">
            <a:avLst/>
          </a:prstGeom>
        </p:spPr>
      </p:pic>
      <p:sp>
        <p:nvSpPr>
          <p:cNvPr id="8" name="TextBox 7">
            <a:extLst>
              <a:ext uri="{FF2B5EF4-FFF2-40B4-BE49-F238E27FC236}">
                <a16:creationId xmlns:a16="http://schemas.microsoft.com/office/drawing/2014/main" id="{EAD4C318-0585-5ECC-053B-269E3CCC6460}"/>
              </a:ext>
            </a:extLst>
          </p:cNvPr>
          <p:cNvSpPr txBox="1"/>
          <p:nvPr/>
        </p:nvSpPr>
        <p:spPr>
          <a:xfrm>
            <a:off x="4276292" y="1012598"/>
            <a:ext cx="1683794" cy="369332"/>
          </a:xfrm>
          <a:prstGeom prst="rect">
            <a:avLst/>
          </a:prstGeom>
          <a:noFill/>
        </p:spPr>
        <p:txBody>
          <a:bodyPr wrap="none" rtlCol="0">
            <a:spAutoFit/>
          </a:bodyPr>
          <a:lstStyle/>
          <a:p>
            <a:r>
              <a:rPr lang="en-US" dirty="0"/>
              <a:t>RNN Inference </a:t>
            </a:r>
          </a:p>
        </p:txBody>
      </p:sp>
      <p:sp>
        <p:nvSpPr>
          <p:cNvPr id="9" name="TextBox 8">
            <a:extLst>
              <a:ext uri="{FF2B5EF4-FFF2-40B4-BE49-F238E27FC236}">
                <a16:creationId xmlns:a16="http://schemas.microsoft.com/office/drawing/2014/main" id="{DE6B9471-F9EA-6732-DA86-C731FD62F951}"/>
              </a:ext>
            </a:extLst>
          </p:cNvPr>
          <p:cNvSpPr txBox="1"/>
          <p:nvPr/>
        </p:nvSpPr>
        <p:spPr>
          <a:xfrm>
            <a:off x="7902388" y="1050709"/>
            <a:ext cx="3995068" cy="369332"/>
          </a:xfrm>
          <a:prstGeom prst="rect">
            <a:avLst/>
          </a:prstGeom>
          <a:noFill/>
        </p:spPr>
        <p:txBody>
          <a:bodyPr wrap="none" rtlCol="0">
            <a:spAutoFit/>
          </a:bodyPr>
          <a:lstStyle/>
          <a:p>
            <a:r>
              <a:rPr lang="en-US" dirty="0"/>
              <a:t>PCA (&gt;95% var) on RNN inference data</a:t>
            </a:r>
          </a:p>
        </p:txBody>
      </p:sp>
    </p:spTree>
    <p:extLst>
      <p:ext uri="{BB962C8B-B14F-4D97-AF65-F5344CB8AC3E}">
        <p14:creationId xmlns:p14="http://schemas.microsoft.com/office/powerpoint/2010/main" val="3777346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B36B-1E44-FABE-E7F1-8FDD15CFE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D4B92-91A6-A9EC-E859-8CB81A17846C}"/>
              </a:ext>
            </a:extLst>
          </p:cNvPr>
          <p:cNvSpPr>
            <a:spLocks noGrp="1"/>
          </p:cNvSpPr>
          <p:nvPr>
            <p:ph type="title"/>
          </p:nvPr>
        </p:nvSpPr>
        <p:spPr>
          <a:xfrm>
            <a:off x="6351" y="158072"/>
            <a:ext cx="1073810" cy="5415137"/>
          </a:xfrm>
        </p:spPr>
        <p:txBody>
          <a:bodyPr>
            <a:normAutofit/>
          </a:bodyPr>
          <a:lstStyle/>
          <a:p>
            <a:r>
              <a:rPr lang="en-US" sz="1800" dirty="0"/>
              <a:t>What we’ve seen: Analysis on RNN data – </a:t>
            </a:r>
            <a:br>
              <a:rPr lang="en-US" sz="1800" dirty="0"/>
            </a:br>
            <a:br>
              <a:rPr lang="en-US" sz="1800" dirty="0"/>
            </a:br>
            <a:r>
              <a:rPr lang="en-US" sz="1800" dirty="0"/>
              <a:t>Right is RNN output </a:t>
            </a:r>
            <a:br>
              <a:rPr lang="en-US" sz="1800" dirty="0"/>
            </a:br>
            <a:br>
              <a:rPr lang="en-US" sz="1800" dirty="0"/>
            </a:br>
            <a:r>
              <a:rPr lang="en-US" sz="1800" dirty="0"/>
              <a:t>Left is PCA on a trial-by-trial basis of the RNN data</a:t>
            </a:r>
            <a:br>
              <a:rPr lang="en-US" sz="1800" dirty="0"/>
            </a:br>
            <a:endParaRPr lang="en-US" sz="1800" dirty="0"/>
          </a:p>
        </p:txBody>
      </p:sp>
      <p:sp>
        <p:nvSpPr>
          <p:cNvPr id="4" name="AutoShape 2">
            <a:extLst>
              <a:ext uri="{FF2B5EF4-FFF2-40B4-BE49-F238E27FC236}">
                <a16:creationId xmlns:a16="http://schemas.microsoft.com/office/drawing/2014/main" id="{CB6C565F-D706-E145-8938-FA993500C3E1}"/>
              </a:ext>
            </a:extLst>
          </p:cNvPr>
          <p:cNvSpPr>
            <a:spLocks noChangeAspect="1" noChangeArrowheads="1"/>
          </p:cNvSpPr>
          <p:nvPr/>
        </p:nvSpPr>
        <p:spPr bwMode="auto">
          <a:xfrm>
            <a:off x="3955760" y="1284790"/>
            <a:ext cx="5562889" cy="55732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76BB7E0-1B69-422B-55AF-3F7C215FA3C7}"/>
              </a:ext>
            </a:extLst>
          </p:cNvPr>
          <p:cNvPicPr>
            <a:picLocks noChangeAspect="1"/>
          </p:cNvPicPr>
          <p:nvPr/>
        </p:nvPicPr>
        <p:blipFill>
          <a:blip r:embed="rId3"/>
          <a:stretch>
            <a:fillRect/>
          </a:stretch>
        </p:blipFill>
        <p:spPr>
          <a:xfrm>
            <a:off x="1157620" y="139817"/>
            <a:ext cx="5419496" cy="5433392"/>
          </a:xfrm>
          <a:prstGeom prst="rect">
            <a:avLst/>
          </a:prstGeom>
        </p:spPr>
      </p:pic>
      <p:pic>
        <p:nvPicPr>
          <p:cNvPr id="3" name="Picture 2" descr="A screenshot of a graph&#10;&#10;AI-generated content may be incorrect.">
            <a:extLst>
              <a:ext uri="{FF2B5EF4-FFF2-40B4-BE49-F238E27FC236}">
                <a16:creationId xmlns:a16="http://schemas.microsoft.com/office/drawing/2014/main" id="{6ABE3B96-45F3-7B60-E1F5-558C82FD21F3}"/>
              </a:ext>
            </a:extLst>
          </p:cNvPr>
          <p:cNvPicPr>
            <a:picLocks noChangeAspect="1"/>
          </p:cNvPicPr>
          <p:nvPr/>
        </p:nvPicPr>
        <p:blipFill>
          <a:blip r:embed="rId4"/>
          <a:stretch>
            <a:fillRect/>
          </a:stretch>
        </p:blipFill>
        <p:spPr>
          <a:xfrm>
            <a:off x="6654576" y="131850"/>
            <a:ext cx="5441359" cy="5441359"/>
          </a:xfrm>
          <a:prstGeom prst="rect">
            <a:avLst/>
          </a:prstGeom>
        </p:spPr>
      </p:pic>
      <p:sp>
        <p:nvSpPr>
          <p:cNvPr id="7" name="TextBox 6">
            <a:extLst>
              <a:ext uri="{FF2B5EF4-FFF2-40B4-BE49-F238E27FC236}">
                <a16:creationId xmlns:a16="http://schemas.microsoft.com/office/drawing/2014/main" id="{05F86624-4C5E-115F-3397-794ECC3B9036}"/>
              </a:ext>
            </a:extLst>
          </p:cNvPr>
          <p:cNvSpPr txBox="1"/>
          <p:nvPr/>
        </p:nvSpPr>
        <p:spPr>
          <a:xfrm>
            <a:off x="3142050" y="5846272"/>
            <a:ext cx="7768757" cy="646331"/>
          </a:xfrm>
          <a:prstGeom prst="rect">
            <a:avLst/>
          </a:prstGeom>
          <a:noFill/>
        </p:spPr>
        <p:txBody>
          <a:bodyPr wrap="square" rtlCol="0">
            <a:spAutoFit/>
          </a:bodyPr>
          <a:lstStyle/>
          <a:p>
            <a:r>
              <a:rPr lang="en-US" dirty="0"/>
              <a:t>Another example of this– note especially the sharp change in latent dynamics right at inferred changepoints, which is expected</a:t>
            </a:r>
          </a:p>
        </p:txBody>
      </p:sp>
    </p:spTree>
    <p:extLst>
      <p:ext uri="{BB962C8B-B14F-4D97-AF65-F5344CB8AC3E}">
        <p14:creationId xmlns:p14="http://schemas.microsoft.com/office/powerpoint/2010/main" val="198717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C1DC-2891-4CC1-08E0-79E7A2F48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7444EA-92A5-BA77-C25E-D4133E33836D}"/>
              </a:ext>
            </a:extLst>
          </p:cNvPr>
          <p:cNvSpPr>
            <a:spLocks noGrp="1"/>
          </p:cNvSpPr>
          <p:nvPr>
            <p:ph type="title"/>
          </p:nvPr>
        </p:nvSpPr>
        <p:spPr>
          <a:xfrm>
            <a:off x="6351" y="18255"/>
            <a:ext cx="1073810" cy="6727102"/>
          </a:xfrm>
        </p:spPr>
        <p:txBody>
          <a:bodyPr>
            <a:normAutofit fontScale="90000"/>
          </a:bodyPr>
          <a:lstStyle/>
          <a:p>
            <a:r>
              <a:rPr lang="en-US" sz="1800" dirty="0"/>
              <a:t>Looking at behavior before and after CP </a:t>
            </a:r>
            <a:br>
              <a:rPr lang="en-US" sz="1800" dirty="0"/>
            </a:br>
            <a:br>
              <a:rPr lang="en-US" sz="1800" dirty="0"/>
            </a:br>
            <a:r>
              <a:rPr lang="en-US" sz="1800" dirty="0"/>
              <a:t>Data: PCA on RNN across trials rather than trial by trial </a:t>
            </a:r>
            <a:br>
              <a:rPr lang="en-US" sz="1800" dirty="0"/>
            </a:br>
            <a:br>
              <a:rPr lang="en-US" sz="1800" dirty="0"/>
            </a:br>
            <a:r>
              <a:rPr lang="en-US" sz="1800" dirty="0"/>
              <a:t>Citric acid, CP 2</a:t>
            </a:r>
            <a:br>
              <a:rPr lang="en-US" sz="1800" dirty="0"/>
            </a:br>
            <a:br>
              <a:rPr lang="en-US" sz="1800" dirty="0"/>
            </a:br>
            <a:r>
              <a:rPr lang="en-US" sz="1800" dirty="0"/>
              <a:t>Thresh. Vectors To 95% of explained variance </a:t>
            </a:r>
            <a:br>
              <a:rPr lang="en-US" sz="1800" dirty="0"/>
            </a:br>
            <a:br>
              <a:rPr lang="en-US" sz="1800" dirty="0"/>
            </a:br>
            <a:r>
              <a:rPr lang="en-US" sz="1800" dirty="0"/>
              <a:t>(dataset 200827..)</a:t>
            </a:r>
          </a:p>
        </p:txBody>
      </p:sp>
      <p:sp>
        <p:nvSpPr>
          <p:cNvPr id="4" name="AutoShape 2">
            <a:extLst>
              <a:ext uri="{FF2B5EF4-FFF2-40B4-BE49-F238E27FC236}">
                <a16:creationId xmlns:a16="http://schemas.microsoft.com/office/drawing/2014/main" id="{C8533F4D-C6FA-EBA8-CB39-E1AFD7F40D47}"/>
              </a:ext>
            </a:extLst>
          </p:cNvPr>
          <p:cNvSpPr>
            <a:spLocks noChangeAspect="1" noChangeArrowheads="1"/>
          </p:cNvSpPr>
          <p:nvPr/>
        </p:nvSpPr>
        <p:spPr bwMode="auto">
          <a:xfrm>
            <a:off x="3955760" y="1284790"/>
            <a:ext cx="5562889" cy="55732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FC8D34F3-5018-72C1-23CF-6C75FA8ABCE8}"/>
              </a:ext>
            </a:extLst>
          </p:cNvPr>
          <p:cNvSpPr txBox="1"/>
          <p:nvPr/>
        </p:nvSpPr>
        <p:spPr>
          <a:xfrm>
            <a:off x="7308437" y="466857"/>
            <a:ext cx="4387100" cy="5355312"/>
          </a:xfrm>
          <a:prstGeom prst="rect">
            <a:avLst/>
          </a:prstGeom>
          <a:noFill/>
        </p:spPr>
        <p:txBody>
          <a:bodyPr wrap="square" rtlCol="0">
            <a:spAutoFit/>
          </a:bodyPr>
          <a:lstStyle/>
          <a:p>
            <a:r>
              <a:rPr lang="en-US" dirty="0"/>
              <a:t>Strong evidence of regime changes across all trials</a:t>
            </a:r>
          </a:p>
          <a:p>
            <a:endParaRPr lang="en-US" dirty="0"/>
          </a:p>
          <a:p>
            <a:r>
              <a:rPr lang="en-US" dirty="0"/>
              <a:t>Note; we see the addition of the red latent after the changepoint in every single trial for this particular animal. </a:t>
            </a:r>
          </a:p>
          <a:p>
            <a:endParaRPr lang="en-US" dirty="0"/>
          </a:p>
          <a:p>
            <a:r>
              <a:rPr lang="en-US" dirty="0"/>
              <a:t>Looking for: </a:t>
            </a:r>
          </a:p>
          <a:p>
            <a:pPr marL="285750" indent="-285750">
              <a:buFontTx/>
              <a:buChar char="-"/>
            </a:pPr>
            <a:r>
              <a:rPr lang="en-US" dirty="0"/>
              <a:t>consistently sharp changes in latent behavior around the changepoint </a:t>
            </a:r>
          </a:p>
          <a:p>
            <a:pPr marL="285750" indent="-285750">
              <a:buFontTx/>
              <a:buChar char="-"/>
            </a:pPr>
            <a:r>
              <a:rPr lang="en-US" dirty="0"/>
              <a:t>Any potentially conserved dynamics across trials </a:t>
            </a:r>
          </a:p>
          <a:p>
            <a:pPr marL="285750" indent="-285750">
              <a:buFontTx/>
              <a:buChar char="-"/>
            </a:pPr>
            <a:r>
              <a:rPr lang="en-US" dirty="0"/>
              <a:t>I’ve manually tried to color-code certain trials by pre-transition dynamics I thought were similar-looking </a:t>
            </a:r>
          </a:p>
          <a:p>
            <a:pPr marL="742950" lvl="1" indent="-285750">
              <a:buFontTx/>
              <a:buChar char="-"/>
            </a:pPr>
            <a:r>
              <a:rPr lang="en-US" dirty="0"/>
              <a:t>There were immediately 3 dominant-</a:t>
            </a:r>
            <a:r>
              <a:rPr lang="en-US" dirty="0" err="1"/>
              <a:t>ish</a:t>
            </a:r>
            <a:r>
              <a:rPr lang="en-US" dirty="0"/>
              <a:t> looking groups that popped out to me</a:t>
            </a:r>
          </a:p>
          <a:p>
            <a:pPr marL="285750" indent="-285750">
              <a:buFontTx/>
              <a:buChar char="-"/>
            </a:pPr>
            <a:endParaRPr lang="en-US" dirty="0"/>
          </a:p>
        </p:txBody>
      </p:sp>
      <p:pic>
        <p:nvPicPr>
          <p:cNvPr id="5" name="Picture 4" descr="A screenshot of a graph&#10;&#10;AI-generated content may be incorrect.">
            <a:extLst>
              <a:ext uri="{FF2B5EF4-FFF2-40B4-BE49-F238E27FC236}">
                <a16:creationId xmlns:a16="http://schemas.microsoft.com/office/drawing/2014/main" id="{F68706C2-6727-D3D1-75E0-20BB37BC830C}"/>
              </a:ext>
            </a:extLst>
          </p:cNvPr>
          <p:cNvPicPr>
            <a:picLocks noChangeAspect="1"/>
          </p:cNvPicPr>
          <p:nvPr/>
        </p:nvPicPr>
        <p:blipFill>
          <a:blip r:embed="rId3"/>
          <a:stretch>
            <a:fillRect/>
          </a:stretch>
        </p:blipFill>
        <p:spPr>
          <a:xfrm>
            <a:off x="1258679" y="0"/>
            <a:ext cx="5715000" cy="6858000"/>
          </a:xfrm>
          <a:prstGeom prst="rect">
            <a:avLst/>
          </a:prstGeom>
        </p:spPr>
      </p:pic>
      <p:sp>
        <p:nvSpPr>
          <p:cNvPr id="9" name="Rectangle 8">
            <a:extLst>
              <a:ext uri="{FF2B5EF4-FFF2-40B4-BE49-F238E27FC236}">
                <a16:creationId xmlns:a16="http://schemas.microsoft.com/office/drawing/2014/main" id="{E00EAADB-DB82-13A5-7308-38FDAA7D3030}"/>
              </a:ext>
            </a:extLst>
          </p:cNvPr>
          <p:cNvSpPr/>
          <p:nvPr/>
        </p:nvSpPr>
        <p:spPr>
          <a:xfrm>
            <a:off x="1356402" y="347870"/>
            <a:ext cx="1188015" cy="1053547"/>
          </a:xfrm>
          <a:prstGeom prst="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42F735-D15E-DA6F-53C1-AFDA153CB8F7}"/>
              </a:ext>
            </a:extLst>
          </p:cNvPr>
          <p:cNvSpPr/>
          <p:nvPr/>
        </p:nvSpPr>
        <p:spPr>
          <a:xfrm>
            <a:off x="2491504" y="347870"/>
            <a:ext cx="1188015" cy="1053547"/>
          </a:xfrm>
          <a:prstGeom prst="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F9BD16-3074-3C74-A9C8-6DCFA3B6C752}"/>
              </a:ext>
            </a:extLst>
          </p:cNvPr>
          <p:cNvSpPr/>
          <p:nvPr/>
        </p:nvSpPr>
        <p:spPr>
          <a:xfrm>
            <a:off x="3626606" y="347869"/>
            <a:ext cx="1188015" cy="1053547"/>
          </a:xfrm>
          <a:prstGeom prst="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5A7839-CE2F-97F0-5C9E-F966AB3F2303}"/>
              </a:ext>
            </a:extLst>
          </p:cNvPr>
          <p:cNvSpPr/>
          <p:nvPr/>
        </p:nvSpPr>
        <p:spPr>
          <a:xfrm>
            <a:off x="1303489" y="5581821"/>
            <a:ext cx="1188015" cy="1053547"/>
          </a:xfrm>
          <a:prstGeom prst="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60E60FF-1A60-9899-71EF-390F48707111}"/>
              </a:ext>
            </a:extLst>
          </p:cNvPr>
          <p:cNvSpPr/>
          <p:nvPr/>
        </p:nvSpPr>
        <p:spPr>
          <a:xfrm>
            <a:off x="1303488" y="2438071"/>
            <a:ext cx="1188015" cy="1053547"/>
          </a:xfrm>
          <a:prstGeom prst="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541E20-89A7-5CC3-FAF2-B50651F75422}"/>
              </a:ext>
            </a:extLst>
          </p:cNvPr>
          <p:cNvSpPr/>
          <p:nvPr/>
        </p:nvSpPr>
        <p:spPr>
          <a:xfrm>
            <a:off x="1329946" y="1384524"/>
            <a:ext cx="1188015" cy="1053547"/>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D3B484-1D62-B662-EE1D-D4551DACC036}"/>
              </a:ext>
            </a:extLst>
          </p:cNvPr>
          <p:cNvSpPr/>
          <p:nvPr/>
        </p:nvSpPr>
        <p:spPr>
          <a:xfrm>
            <a:off x="3626606" y="3491618"/>
            <a:ext cx="1188015" cy="1053547"/>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B1BBD99-1A4A-4435-CB70-1194D337DB45}"/>
              </a:ext>
            </a:extLst>
          </p:cNvPr>
          <p:cNvSpPr/>
          <p:nvPr/>
        </p:nvSpPr>
        <p:spPr>
          <a:xfrm>
            <a:off x="3633175" y="2438070"/>
            <a:ext cx="1188015" cy="1053547"/>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DFE831-BDCE-A30D-C52F-C406A2905F75}"/>
              </a:ext>
            </a:extLst>
          </p:cNvPr>
          <p:cNvSpPr/>
          <p:nvPr/>
        </p:nvSpPr>
        <p:spPr>
          <a:xfrm>
            <a:off x="2461727" y="4520342"/>
            <a:ext cx="1188015" cy="1053547"/>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B460AC2-2930-25B9-6A70-D35A9F6C95E1}"/>
              </a:ext>
            </a:extLst>
          </p:cNvPr>
          <p:cNvSpPr/>
          <p:nvPr/>
        </p:nvSpPr>
        <p:spPr>
          <a:xfrm>
            <a:off x="5830473" y="3491618"/>
            <a:ext cx="1188015" cy="1053547"/>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3D5E9C-D7EE-CFEA-00A0-9287FF818EE3}"/>
              </a:ext>
            </a:extLst>
          </p:cNvPr>
          <p:cNvSpPr/>
          <p:nvPr/>
        </p:nvSpPr>
        <p:spPr>
          <a:xfrm>
            <a:off x="5830473" y="2438069"/>
            <a:ext cx="1188015" cy="1053547"/>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0036904-8872-46C3-BC5B-D81FC1F913DC}"/>
              </a:ext>
            </a:extLst>
          </p:cNvPr>
          <p:cNvSpPr/>
          <p:nvPr/>
        </p:nvSpPr>
        <p:spPr>
          <a:xfrm>
            <a:off x="2491504" y="1401416"/>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265CD5-0003-4BE4-6DD2-537FD7C3A5C9}"/>
              </a:ext>
            </a:extLst>
          </p:cNvPr>
          <p:cNvSpPr/>
          <p:nvPr/>
        </p:nvSpPr>
        <p:spPr>
          <a:xfrm>
            <a:off x="3627174" y="1392970"/>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97F369-C763-F102-54C5-68991F20F97F}"/>
              </a:ext>
            </a:extLst>
          </p:cNvPr>
          <p:cNvSpPr/>
          <p:nvPr/>
        </p:nvSpPr>
        <p:spPr>
          <a:xfrm>
            <a:off x="4743221" y="1371244"/>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A74D221-F642-3C2B-6CE8-22F53B17557E}"/>
              </a:ext>
            </a:extLst>
          </p:cNvPr>
          <p:cNvSpPr/>
          <p:nvPr/>
        </p:nvSpPr>
        <p:spPr>
          <a:xfrm>
            <a:off x="5851983" y="1377884"/>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9A185BB-1A9A-A238-BE91-C5147938DEA6}"/>
              </a:ext>
            </a:extLst>
          </p:cNvPr>
          <p:cNvSpPr/>
          <p:nvPr/>
        </p:nvSpPr>
        <p:spPr>
          <a:xfrm>
            <a:off x="4743221" y="313474"/>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F32A2D-CC87-6EA5-1AF0-D8DC4F70F81F}"/>
              </a:ext>
            </a:extLst>
          </p:cNvPr>
          <p:cNvSpPr/>
          <p:nvPr/>
        </p:nvSpPr>
        <p:spPr>
          <a:xfrm>
            <a:off x="5896810" y="325461"/>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DFCE98A-35A6-21D5-435F-D63A41DE3344}"/>
              </a:ext>
            </a:extLst>
          </p:cNvPr>
          <p:cNvSpPr/>
          <p:nvPr/>
        </p:nvSpPr>
        <p:spPr>
          <a:xfrm>
            <a:off x="2468367" y="2442036"/>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1990B42-AD5B-E3C3-313E-86E0E27F93D7}"/>
              </a:ext>
            </a:extLst>
          </p:cNvPr>
          <p:cNvSpPr/>
          <p:nvPr/>
        </p:nvSpPr>
        <p:spPr>
          <a:xfrm>
            <a:off x="4734728" y="3483170"/>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F92151-21D2-941C-B1C0-63E1555387E9}"/>
              </a:ext>
            </a:extLst>
          </p:cNvPr>
          <p:cNvSpPr/>
          <p:nvPr/>
        </p:nvSpPr>
        <p:spPr>
          <a:xfrm>
            <a:off x="4732658" y="5573210"/>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4B0AB0-A6AD-624B-5A82-33FC2B6175F5}"/>
              </a:ext>
            </a:extLst>
          </p:cNvPr>
          <p:cNvSpPr/>
          <p:nvPr/>
        </p:nvSpPr>
        <p:spPr>
          <a:xfrm>
            <a:off x="5851983" y="5565915"/>
            <a:ext cx="1188015" cy="1053547"/>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87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AB75E-09A5-E165-BF41-031028B9925C}"/>
              </a:ext>
            </a:extLst>
          </p:cNvPr>
          <p:cNvSpPr>
            <a:spLocks noGrp="1"/>
          </p:cNvSpPr>
          <p:nvPr>
            <p:ph idx="1"/>
          </p:nvPr>
        </p:nvSpPr>
        <p:spPr>
          <a:xfrm>
            <a:off x="374073" y="206979"/>
            <a:ext cx="11052741" cy="1017012"/>
          </a:xfrm>
        </p:spPr>
        <p:txBody>
          <a:bodyPr>
            <a:normAutofit fontScale="92500"/>
          </a:bodyPr>
          <a:lstStyle/>
          <a:p>
            <a:pPr marL="0" indent="0">
              <a:buNone/>
            </a:pPr>
            <a:r>
              <a:rPr lang="en-US" dirty="0"/>
              <a:t>Left: Latent vectors inferred via PCA from RNN trained on spike trains.</a:t>
            </a:r>
          </a:p>
          <a:p>
            <a:pPr marL="0" indent="0">
              <a:buNone/>
            </a:pPr>
            <a:r>
              <a:rPr lang="en-US" dirty="0"/>
              <a:t>Right: First Derivative of this data. (Further commentary in speaker notes)</a:t>
            </a:r>
          </a:p>
        </p:txBody>
      </p:sp>
      <p:pic>
        <p:nvPicPr>
          <p:cNvPr id="4" name="Picture 3">
            <a:extLst>
              <a:ext uri="{FF2B5EF4-FFF2-40B4-BE49-F238E27FC236}">
                <a16:creationId xmlns:a16="http://schemas.microsoft.com/office/drawing/2014/main" id="{3835AD4E-AEE6-E9FF-1531-82D3E823EC82}"/>
              </a:ext>
            </a:extLst>
          </p:cNvPr>
          <p:cNvPicPr>
            <a:picLocks noChangeAspect="1"/>
          </p:cNvPicPr>
          <p:nvPr/>
        </p:nvPicPr>
        <p:blipFill>
          <a:blip r:embed="rId3"/>
          <a:stretch>
            <a:fillRect/>
          </a:stretch>
        </p:blipFill>
        <p:spPr>
          <a:xfrm>
            <a:off x="234270" y="1223991"/>
            <a:ext cx="4941189" cy="4988963"/>
          </a:xfrm>
          <a:prstGeom prst="rect">
            <a:avLst/>
          </a:prstGeom>
        </p:spPr>
      </p:pic>
      <p:pic>
        <p:nvPicPr>
          <p:cNvPr id="5" name="Picture 4">
            <a:extLst>
              <a:ext uri="{FF2B5EF4-FFF2-40B4-BE49-F238E27FC236}">
                <a16:creationId xmlns:a16="http://schemas.microsoft.com/office/drawing/2014/main" id="{35D3F240-7C9D-3532-96C7-BE78ACFA6AF6}"/>
              </a:ext>
            </a:extLst>
          </p:cNvPr>
          <p:cNvPicPr>
            <a:picLocks noChangeAspect="1"/>
          </p:cNvPicPr>
          <p:nvPr/>
        </p:nvPicPr>
        <p:blipFill>
          <a:blip r:embed="rId4"/>
          <a:stretch>
            <a:fillRect/>
          </a:stretch>
        </p:blipFill>
        <p:spPr>
          <a:xfrm>
            <a:off x="5315262" y="1130877"/>
            <a:ext cx="5265985" cy="5175192"/>
          </a:xfrm>
          <a:prstGeom prst="rect">
            <a:avLst/>
          </a:prstGeom>
        </p:spPr>
      </p:pic>
    </p:spTree>
    <p:extLst>
      <p:ext uri="{BB962C8B-B14F-4D97-AF65-F5344CB8AC3E}">
        <p14:creationId xmlns:p14="http://schemas.microsoft.com/office/powerpoint/2010/main" val="309976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C42E-981A-9CCB-B46A-16DD05205DF7}"/>
              </a:ext>
            </a:extLst>
          </p:cNvPr>
          <p:cNvSpPr>
            <a:spLocks noGrp="1"/>
          </p:cNvSpPr>
          <p:nvPr>
            <p:ph type="title"/>
          </p:nvPr>
        </p:nvSpPr>
        <p:spPr>
          <a:xfrm>
            <a:off x="0" y="-115597"/>
            <a:ext cx="10515600" cy="1325563"/>
          </a:xfrm>
        </p:spPr>
        <p:txBody>
          <a:bodyPr/>
          <a:lstStyle/>
          <a:p>
            <a:r>
              <a:rPr lang="en-US" dirty="0"/>
              <a:t>One more pretty pic– first deriv. on right</a:t>
            </a:r>
          </a:p>
        </p:txBody>
      </p:sp>
      <p:sp>
        <p:nvSpPr>
          <p:cNvPr id="3" name="Content Placeholder 2">
            <a:extLst>
              <a:ext uri="{FF2B5EF4-FFF2-40B4-BE49-F238E27FC236}">
                <a16:creationId xmlns:a16="http://schemas.microsoft.com/office/drawing/2014/main" id="{BA7016B4-7587-533B-6A84-ECD36704A3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990211-264C-5D88-3082-A3D92A5A6C0C}"/>
              </a:ext>
            </a:extLst>
          </p:cNvPr>
          <p:cNvPicPr>
            <a:picLocks noChangeAspect="1"/>
          </p:cNvPicPr>
          <p:nvPr/>
        </p:nvPicPr>
        <p:blipFill>
          <a:blip r:embed="rId3"/>
          <a:stretch>
            <a:fillRect/>
          </a:stretch>
        </p:blipFill>
        <p:spPr>
          <a:xfrm>
            <a:off x="6227718" y="936622"/>
            <a:ext cx="5733935" cy="5740689"/>
          </a:xfrm>
          <a:prstGeom prst="rect">
            <a:avLst/>
          </a:prstGeom>
        </p:spPr>
      </p:pic>
      <p:pic>
        <p:nvPicPr>
          <p:cNvPr id="5" name="Picture 4">
            <a:extLst>
              <a:ext uri="{FF2B5EF4-FFF2-40B4-BE49-F238E27FC236}">
                <a16:creationId xmlns:a16="http://schemas.microsoft.com/office/drawing/2014/main" id="{4C116389-BBE4-509E-0C91-5597EF428B18}"/>
              </a:ext>
            </a:extLst>
          </p:cNvPr>
          <p:cNvPicPr>
            <a:picLocks noChangeAspect="1"/>
          </p:cNvPicPr>
          <p:nvPr/>
        </p:nvPicPr>
        <p:blipFill>
          <a:blip r:embed="rId4"/>
          <a:stretch>
            <a:fillRect/>
          </a:stretch>
        </p:blipFill>
        <p:spPr>
          <a:xfrm>
            <a:off x="0" y="936622"/>
            <a:ext cx="5964284" cy="5971309"/>
          </a:xfrm>
          <a:prstGeom prst="rect">
            <a:avLst/>
          </a:prstGeom>
        </p:spPr>
      </p:pic>
    </p:spTree>
    <p:extLst>
      <p:ext uri="{BB962C8B-B14F-4D97-AF65-F5344CB8AC3E}">
        <p14:creationId xmlns:p14="http://schemas.microsoft.com/office/powerpoint/2010/main" val="3927393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0E94-FE6B-5477-6913-1BB4B33693B6}"/>
              </a:ext>
            </a:extLst>
          </p:cNvPr>
          <p:cNvSpPr>
            <a:spLocks noGrp="1"/>
          </p:cNvSpPr>
          <p:nvPr>
            <p:ph type="title"/>
          </p:nvPr>
        </p:nvSpPr>
        <p:spPr/>
        <p:txBody>
          <a:bodyPr/>
          <a:lstStyle/>
          <a:p>
            <a:endParaRPr lang="en-US"/>
          </a:p>
        </p:txBody>
      </p:sp>
      <p:pic>
        <p:nvPicPr>
          <p:cNvPr id="5" name="Content Placeholder 4" descr="A group of graphs showing different colored lines&#10;&#10;AI-generated content may be incorrect.">
            <a:extLst>
              <a:ext uri="{FF2B5EF4-FFF2-40B4-BE49-F238E27FC236}">
                <a16:creationId xmlns:a16="http://schemas.microsoft.com/office/drawing/2014/main" id="{6F3B55B2-29DF-64F8-06DF-7ED0A1E97143}"/>
              </a:ext>
            </a:extLst>
          </p:cNvPr>
          <p:cNvPicPr>
            <a:picLocks noGrp="1" noChangeAspect="1"/>
          </p:cNvPicPr>
          <p:nvPr>
            <p:ph idx="1"/>
          </p:nvPr>
        </p:nvPicPr>
        <p:blipFill>
          <a:blip r:embed="rId3"/>
          <a:stretch>
            <a:fillRect/>
          </a:stretch>
        </p:blipFill>
        <p:spPr>
          <a:xfrm>
            <a:off x="119742" y="0"/>
            <a:ext cx="5617029" cy="5617029"/>
          </a:xfrm>
        </p:spPr>
      </p:pic>
      <p:pic>
        <p:nvPicPr>
          <p:cNvPr id="7" name="Picture 6" descr="A chart of different colored lines&#10;&#10;AI-generated content may be incorrect.">
            <a:extLst>
              <a:ext uri="{FF2B5EF4-FFF2-40B4-BE49-F238E27FC236}">
                <a16:creationId xmlns:a16="http://schemas.microsoft.com/office/drawing/2014/main" id="{CA4B5053-A557-E2FC-9A7E-D9F9BA6E97B1}"/>
              </a:ext>
            </a:extLst>
          </p:cNvPr>
          <p:cNvPicPr>
            <a:picLocks noChangeAspect="1"/>
          </p:cNvPicPr>
          <p:nvPr/>
        </p:nvPicPr>
        <p:blipFill>
          <a:blip r:embed="rId4"/>
          <a:stretch>
            <a:fillRect/>
          </a:stretch>
        </p:blipFill>
        <p:spPr>
          <a:xfrm>
            <a:off x="5736771" y="0"/>
            <a:ext cx="5617029" cy="5617029"/>
          </a:xfrm>
          <a:prstGeom prst="rect">
            <a:avLst/>
          </a:prstGeom>
        </p:spPr>
      </p:pic>
      <p:sp>
        <p:nvSpPr>
          <p:cNvPr id="8" name="TextBox 7">
            <a:extLst>
              <a:ext uri="{FF2B5EF4-FFF2-40B4-BE49-F238E27FC236}">
                <a16:creationId xmlns:a16="http://schemas.microsoft.com/office/drawing/2014/main" id="{650CCAAA-5A8D-2D9B-BED4-4F0E97959C38}"/>
              </a:ext>
            </a:extLst>
          </p:cNvPr>
          <p:cNvSpPr txBox="1"/>
          <p:nvPr/>
        </p:nvSpPr>
        <p:spPr>
          <a:xfrm>
            <a:off x="119742" y="5617029"/>
            <a:ext cx="11952516" cy="1077218"/>
          </a:xfrm>
          <a:prstGeom prst="rect">
            <a:avLst/>
          </a:prstGeom>
          <a:noFill/>
        </p:spPr>
        <p:txBody>
          <a:bodyPr wrap="square" rtlCol="0">
            <a:spAutoFit/>
          </a:bodyPr>
          <a:lstStyle/>
          <a:p>
            <a:r>
              <a:rPr lang="en-US" sz="1600" b="1" dirty="0"/>
              <a:t>What I mean by “classifying analogous pairs”. All trials of one taste, as fed through these steps</a:t>
            </a:r>
            <a:r>
              <a:rPr lang="en-US" sz="1600" dirty="0"/>
              <a:t>. Same data as before (200827)–</a:t>
            </a:r>
          </a:p>
          <a:p>
            <a:r>
              <a:rPr lang="en-US" sz="1600" dirty="0"/>
              <a:t>Looking for: what are the dynamics doing? Do they seem to be stretching or shrinking appreciably? </a:t>
            </a:r>
          </a:p>
          <a:p>
            <a:r>
              <a:rPr lang="en-US" sz="1600" dirty="0"/>
              <a:t>To don’s hunch: It seems like there are more than a few trials that exhibit largely (</a:t>
            </a:r>
            <a:r>
              <a:rPr lang="en-US" sz="1600" dirty="0" err="1"/>
              <a:t>ish</a:t>
            </a:r>
            <a:r>
              <a:rPr lang="en-US" sz="1600" dirty="0"/>
              <a:t>) the same behavior-- see boxed trials, color coded.</a:t>
            </a:r>
          </a:p>
          <a:p>
            <a:r>
              <a:rPr lang="en-US" sz="1600" dirty="0"/>
              <a:t>Note:  Timeframes vary wildly– from 300 </a:t>
            </a:r>
            <a:r>
              <a:rPr lang="en-US" sz="1600" dirty="0" err="1"/>
              <a:t>ms</a:t>
            </a:r>
            <a:r>
              <a:rPr lang="en-US" sz="1600" dirty="0"/>
              <a:t> (trial 12) to 1200+ </a:t>
            </a:r>
            <a:r>
              <a:rPr lang="en-US" sz="1600" dirty="0" err="1"/>
              <a:t>ms</a:t>
            </a:r>
            <a:r>
              <a:rPr lang="en-US" sz="1600" dirty="0"/>
              <a:t> (trial 3). Todo: figure out how to better identify these similarities </a:t>
            </a:r>
          </a:p>
        </p:txBody>
      </p:sp>
      <p:sp>
        <p:nvSpPr>
          <p:cNvPr id="9" name="Rectangle 8">
            <a:extLst>
              <a:ext uri="{FF2B5EF4-FFF2-40B4-BE49-F238E27FC236}">
                <a16:creationId xmlns:a16="http://schemas.microsoft.com/office/drawing/2014/main" id="{4A816841-0693-6D30-05AD-BB1568136BCC}"/>
              </a:ext>
            </a:extLst>
          </p:cNvPr>
          <p:cNvSpPr/>
          <p:nvPr/>
        </p:nvSpPr>
        <p:spPr>
          <a:xfrm>
            <a:off x="244192" y="1613856"/>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9CD25C-4EA0-2748-2921-BCA4F738E224}"/>
              </a:ext>
            </a:extLst>
          </p:cNvPr>
          <p:cNvSpPr/>
          <p:nvPr/>
        </p:nvSpPr>
        <p:spPr>
          <a:xfrm>
            <a:off x="1648449" y="2852057"/>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A24909-F6E7-18CE-AED9-16884F65EC4C}"/>
              </a:ext>
            </a:extLst>
          </p:cNvPr>
          <p:cNvSpPr/>
          <p:nvPr/>
        </p:nvSpPr>
        <p:spPr>
          <a:xfrm>
            <a:off x="3052706" y="1583969"/>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62FE7F-087E-7D55-656D-ACB5AD204A0E}"/>
              </a:ext>
            </a:extLst>
          </p:cNvPr>
          <p:cNvSpPr/>
          <p:nvPr/>
        </p:nvSpPr>
        <p:spPr>
          <a:xfrm>
            <a:off x="4435193" y="1570313"/>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6B8E51-1D51-CAA5-506A-C059FEC94E96}"/>
              </a:ext>
            </a:extLst>
          </p:cNvPr>
          <p:cNvSpPr/>
          <p:nvPr/>
        </p:nvSpPr>
        <p:spPr>
          <a:xfrm>
            <a:off x="3020049" y="4106489"/>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986EB1-DD2C-3273-3C55-183BAAB2724D}"/>
              </a:ext>
            </a:extLst>
          </p:cNvPr>
          <p:cNvSpPr/>
          <p:nvPr/>
        </p:nvSpPr>
        <p:spPr>
          <a:xfrm>
            <a:off x="5920356" y="2868288"/>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192E21-35DA-D3C1-9859-AB32C5F57CAA}"/>
              </a:ext>
            </a:extLst>
          </p:cNvPr>
          <p:cNvSpPr/>
          <p:nvPr/>
        </p:nvSpPr>
        <p:spPr>
          <a:xfrm>
            <a:off x="7265478" y="1594855"/>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8D7175-3ABF-DBE2-EB1B-C9A154B91926}"/>
              </a:ext>
            </a:extLst>
          </p:cNvPr>
          <p:cNvSpPr/>
          <p:nvPr/>
        </p:nvSpPr>
        <p:spPr>
          <a:xfrm>
            <a:off x="224774" y="2876817"/>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BAD512-F219-AA93-BDB0-D1848CD5186B}"/>
              </a:ext>
            </a:extLst>
          </p:cNvPr>
          <p:cNvSpPr/>
          <p:nvPr/>
        </p:nvSpPr>
        <p:spPr>
          <a:xfrm>
            <a:off x="7221935" y="321422"/>
            <a:ext cx="1345122" cy="1238201"/>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4DEBD7-2D5C-727B-4CCB-84025E99E873}"/>
              </a:ext>
            </a:extLst>
          </p:cNvPr>
          <p:cNvSpPr/>
          <p:nvPr/>
        </p:nvSpPr>
        <p:spPr>
          <a:xfrm>
            <a:off x="10052221" y="321421"/>
            <a:ext cx="1345122" cy="1238201"/>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BAF32-EEBD-848E-E3F5-9B5F12F21DD2}"/>
              </a:ext>
            </a:extLst>
          </p:cNvPr>
          <p:cNvSpPr/>
          <p:nvPr/>
        </p:nvSpPr>
        <p:spPr>
          <a:xfrm>
            <a:off x="7265478" y="2860805"/>
            <a:ext cx="1345122" cy="1238201"/>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107208-4769-D9CB-40ED-940B787B7A3B}"/>
              </a:ext>
            </a:extLst>
          </p:cNvPr>
          <p:cNvSpPr/>
          <p:nvPr/>
        </p:nvSpPr>
        <p:spPr>
          <a:xfrm>
            <a:off x="3043439" y="2845229"/>
            <a:ext cx="1345122" cy="1238201"/>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68FA7A-8426-5E24-BCB1-D8443B855CF7}"/>
              </a:ext>
            </a:extLst>
          </p:cNvPr>
          <p:cNvSpPr/>
          <p:nvPr/>
        </p:nvSpPr>
        <p:spPr>
          <a:xfrm>
            <a:off x="223302" y="4098569"/>
            <a:ext cx="1345122" cy="1238201"/>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2A4366-BC6A-4DE4-056A-C4D26A1BAE3A}"/>
              </a:ext>
            </a:extLst>
          </p:cNvPr>
          <p:cNvSpPr/>
          <p:nvPr/>
        </p:nvSpPr>
        <p:spPr>
          <a:xfrm>
            <a:off x="8610600" y="321421"/>
            <a:ext cx="1345122" cy="1238201"/>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039601-92A9-DDD6-C393-59E3DBB4E641}"/>
              </a:ext>
            </a:extLst>
          </p:cNvPr>
          <p:cNvSpPr/>
          <p:nvPr/>
        </p:nvSpPr>
        <p:spPr>
          <a:xfrm>
            <a:off x="7257826" y="4098569"/>
            <a:ext cx="1345122" cy="1238201"/>
          </a:xfrm>
          <a:prstGeom prst="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24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E3FC-01A2-5394-1F48-67957D40B456}"/>
              </a:ext>
            </a:extLst>
          </p:cNvPr>
          <p:cNvSpPr>
            <a:spLocks noGrp="1"/>
          </p:cNvSpPr>
          <p:nvPr>
            <p:ph type="title"/>
          </p:nvPr>
        </p:nvSpPr>
        <p:spPr/>
        <p:txBody>
          <a:bodyPr/>
          <a:lstStyle/>
          <a:p>
            <a:r>
              <a:rPr lang="en-US" dirty="0"/>
              <a:t>Questions I’m trying to answer: </a:t>
            </a:r>
          </a:p>
        </p:txBody>
      </p:sp>
      <p:sp>
        <p:nvSpPr>
          <p:cNvPr id="3" name="Content Placeholder 2">
            <a:extLst>
              <a:ext uri="{FF2B5EF4-FFF2-40B4-BE49-F238E27FC236}">
                <a16:creationId xmlns:a16="http://schemas.microsoft.com/office/drawing/2014/main" id="{E53F7F14-E07B-1460-6557-5A2856A12F07}"/>
              </a:ext>
            </a:extLst>
          </p:cNvPr>
          <p:cNvSpPr>
            <a:spLocks noGrp="1"/>
          </p:cNvSpPr>
          <p:nvPr>
            <p:ph idx="1"/>
          </p:nvPr>
        </p:nvSpPr>
        <p:spPr>
          <a:xfrm>
            <a:off x="838200" y="1362548"/>
            <a:ext cx="10515600" cy="5408955"/>
          </a:xfrm>
        </p:spPr>
        <p:txBody>
          <a:bodyPr>
            <a:normAutofit fontScale="92500" lnSpcReduction="20000"/>
          </a:bodyPr>
          <a:lstStyle/>
          <a:p>
            <a:r>
              <a:rPr lang="en-US" dirty="0"/>
              <a:t>First question: do dynamics exist? I feel as if I’ve demonstrated they do</a:t>
            </a:r>
          </a:p>
          <a:p>
            <a:r>
              <a:rPr lang="en-US" dirty="0"/>
              <a:t>I have basic descriptive stats for single-neuron dynamics. Similarly, I have data for the population. </a:t>
            </a:r>
          </a:p>
          <a:p>
            <a:r>
              <a:rPr lang="en-US" dirty="0"/>
              <a:t>This get into the idea of analogous pairs: can I identify and quantify </a:t>
            </a:r>
            <a:r>
              <a:rPr lang="en-US" u="sng" dirty="0"/>
              <a:t>repeated characteristics?</a:t>
            </a:r>
          </a:p>
          <a:p>
            <a:pPr lvl="1"/>
            <a:r>
              <a:rPr lang="en-US" dirty="0"/>
              <a:t>Do I run something like a multi-variate t-test?  rigorously proving this is more involved</a:t>
            </a:r>
          </a:p>
          <a:p>
            <a:pPr lvl="1"/>
            <a:r>
              <a:rPr lang="en-US" dirty="0"/>
              <a:t>This is what I’m stuck on</a:t>
            </a:r>
          </a:p>
          <a:p>
            <a:pPr lvl="1"/>
            <a:r>
              <a:rPr lang="en-US" dirty="0"/>
              <a:t>The latter part attempting to test rigorously that the pattern of activity in one state is different from other states.</a:t>
            </a:r>
            <a:endParaRPr lang="en-US" u="sng" dirty="0"/>
          </a:p>
          <a:p>
            <a:r>
              <a:rPr lang="en-US" dirty="0"/>
              <a:t>Dealing with these different state durations – stretching / shrinking</a:t>
            </a:r>
          </a:p>
          <a:p>
            <a:r>
              <a:rPr lang="en-US" dirty="0"/>
              <a:t>Phases of oscillatory stuff? </a:t>
            </a:r>
          </a:p>
          <a:p>
            <a:r>
              <a:rPr lang="en-US" dirty="0"/>
              <a:t>Quantification? </a:t>
            </a:r>
          </a:p>
          <a:p>
            <a:r>
              <a:rPr lang="en-US" dirty="0"/>
              <a:t>Testing against shuffled data: I am doing so, but does it matter if I can show different states that have oscillations and which do not? </a:t>
            </a:r>
          </a:p>
        </p:txBody>
      </p:sp>
    </p:spTree>
    <p:extLst>
      <p:ext uri="{BB962C8B-B14F-4D97-AF65-F5344CB8AC3E}">
        <p14:creationId xmlns:p14="http://schemas.microsoft.com/office/powerpoint/2010/main" val="233379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CA017-7087-3EA4-35F2-959871A8AB7B}"/>
              </a:ext>
            </a:extLst>
          </p:cNvPr>
          <p:cNvSpPr>
            <a:spLocks noGrp="1"/>
          </p:cNvSpPr>
          <p:nvPr>
            <p:ph type="title"/>
          </p:nvPr>
        </p:nvSpPr>
        <p:spPr>
          <a:xfrm>
            <a:off x="838200" y="-292100"/>
            <a:ext cx="10515600" cy="1325563"/>
          </a:xfrm>
        </p:spPr>
        <p:txBody>
          <a:bodyPr/>
          <a:lstStyle/>
          <a:p>
            <a:r>
              <a:rPr lang="en-US" dirty="0"/>
              <a:t>Interpolating all these trials: womp womp</a:t>
            </a:r>
          </a:p>
        </p:txBody>
      </p:sp>
      <p:pic>
        <p:nvPicPr>
          <p:cNvPr id="4" name="Picture 3">
            <a:extLst>
              <a:ext uri="{FF2B5EF4-FFF2-40B4-BE49-F238E27FC236}">
                <a16:creationId xmlns:a16="http://schemas.microsoft.com/office/drawing/2014/main" id="{36A4AE31-69D6-3B37-4BB2-65D66FAB2E5A}"/>
              </a:ext>
            </a:extLst>
          </p:cNvPr>
          <p:cNvPicPr>
            <a:picLocks noChangeAspect="1"/>
          </p:cNvPicPr>
          <p:nvPr/>
        </p:nvPicPr>
        <p:blipFill>
          <a:blip r:embed="rId2"/>
          <a:srcRect t="49770" b="468"/>
          <a:stretch/>
        </p:blipFill>
        <p:spPr>
          <a:xfrm>
            <a:off x="4980555" y="620474"/>
            <a:ext cx="4809639" cy="4572576"/>
          </a:xfrm>
          <a:prstGeom prst="rect">
            <a:avLst/>
          </a:prstGeom>
        </p:spPr>
      </p:pic>
      <p:pic>
        <p:nvPicPr>
          <p:cNvPr id="5" name="Picture 4">
            <a:extLst>
              <a:ext uri="{FF2B5EF4-FFF2-40B4-BE49-F238E27FC236}">
                <a16:creationId xmlns:a16="http://schemas.microsoft.com/office/drawing/2014/main" id="{6E010D4D-941E-A336-54CD-DF31BF3E1F68}"/>
              </a:ext>
            </a:extLst>
          </p:cNvPr>
          <p:cNvPicPr>
            <a:picLocks noChangeAspect="1"/>
          </p:cNvPicPr>
          <p:nvPr/>
        </p:nvPicPr>
        <p:blipFill>
          <a:blip r:embed="rId2"/>
          <a:srcRect l="1" t="1" r="-1886" b="50220"/>
          <a:stretch/>
        </p:blipFill>
        <p:spPr>
          <a:xfrm>
            <a:off x="81367" y="620474"/>
            <a:ext cx="4899188" cy="4572576"/>
          </a:xfrm>
          <a:prstGeom prst="rect">
            <a:avLst/>
          </a:prstGeom>
        </p:spPr>
      </p:pic>
      <p:sp>
        <p:nvSpPr>
          <p:cNvPr id="6" name="TextBox 5">
            <a:extLst>
              <a:ext uri="{FF2B5EF4-FFF2-40B4-BE49-F238E27FC236}">
                <a16:creationId xmlns:a16="http://schemas.microsoft.com/office/drawing/2014/main" id="{61BFE9A1-E168-44AB-9CE1-7DBB6E0A8047}"/>
              </a:ext>
            </a:extLst>
          </p:cNvPr>
          <p:cNvSpPr txBox="1"/>
          <p:nvPr/>
        </p:nvSpPr>
        <p:spPr>
          <a:xfrm>
            <a:off x="143456" y="5193050"/>
            <a:ext cx="8979454" cy="1477328"/>
          </a:xfrm>
          <a:prstGeom prst="rect">
            <a:avLst/>
          </a:prstGeom>
          <a:noFill/>
        </p:spPr>
        <p:txBody>
          <a:bodyPr wrap="square" rtlCol="0">
            <a:spAutoFit/>
          </a:bodyPr>
          <a:lstStyle/>
          <a:p>
            <a:r>
              <a:rPr lang="en-US" dirty="0"/>
              <a:t>The hypothesis with interpolation would have been that dynamics are effectively “grouped” </a:t>
            </a:r>
          </a:p>
          <a:p>
            <a:r>
              <a:rPr lang="en-US" dirty="0"/>
              <a:t>My working theory as to why this is such a poor result: PC 1 for trial 1 is not the same as PC 1 for trial 5 (as an example) – as each trial is similar, but as we’ve seen, clearly not the same </a:t>
            </a:r>
          </a:p>
        </p:txBody>
      </p:sp>
    </p:spTree>
    <p:extLst>
      <p:ext uri="{BB962C8B-B14F-4D97-AF65-F5344CB8AC3E}">
        <p14:creationId xmlns:p14="http://schemas.microsoft.com/office/powerpoint/2010/main" val="20327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B1C8-163F-D8A4-E335-97AAE14C9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C625D-6C80-5940-DF84-22C358E3D3DA}"/>
              </a:ext>
            </a:extLst>
          </p:cNvPr>
          <p:cNvSpPr>
            <a:spLocks noGrp="1"/>
          </p:cNvSpPr>
          <p:nvPr>
            <p:ph type="title"/>
          </p:nvPr>
        </p:nvSpPr>
        <p:spPr>
          <a:xfrm>
            <a:off x="-1" y="0"/>
            <a:ext cx="12050487" cy="296290"/>
          </a:xfrm>
        </p:spPr>
        <p:txBody>
          <a:bodyPr>
            <a:normAutofit fontScale="90000"/>
          </a:bodyPr>
          <a:lstStyle/>
          <a:p>
            <a:r>
              <a:rPr lang="en-US" sz="1800" dirty="0"/>
              <a:t>What are RNN latents doing over trials? – NaCl, Left: RNN trajectories, right: Variance of  trials over time </a:t>
            </a:r>
          </a:p>
        </p:txBody>
      </p:sp>
      <p:sp>
        <p:nvSpPr>
          <p:cNvPr id="4" name="AutoShape 2">
            <a:extLst>
              <a:ext uri="{FF2B5EF4-FFF2-40B4-BE49-F238E27FC236}">
                <a16:creationId xmlns:a16="http://schemas.microsoft.com/office/drawing/2014/main" id="{36E2FBBE-BD7B-021E-0801-318DDD51FC4E}"/>
              </a:ext>
            </a:extLst>
          </p:cNvPr>
          <p:cNvSpPr>
            <a:spLocks noChangeAspect="1" noChangeArrowheads="1"/>
          </p:cNvSpPr>
          <p:nvPr/>
        </p:nvSpPr>
        <p:spPr bwMode="auto">
          <a:xfrm>
            <a:off x="3955760" y="1284790"/>
            <a:ext cx="5562889" cy="55732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A group of graphs showing different types of data&#10;&#10;AI-generated content may be incorrect.">
            <a:extLst>
              <a:ext uri="{FF2B5EF4-FFF2-40B4-BE49-F238E27FC236}">
                <a16:creationId xmlns:a16="http://schemas.microsoft.com/office/drawing/2014/main" id="{3ACDE73F-4C42-6D02-3732-534E1A2D3F0C}"/>
              </a:ext>
            </a:extLst>
          </p:cNvPr>
          <p:cNvPicPr>
            <a:picLocks noChangeAspect="1"/>
          </p:cNvPicPr>
          <p:nvPr/>
        </p:nvPicPr>
        <p:blipFill>
          <a:blip r:embed="rId3"/>
          <a:stretch>
            <a:fillRect/>
          </a:stretch>
        </p:blipFill>
        <p:spPr>
          <a:xfrm>
            <a:off x="69559" y="3360967"/>
            <a:ext cx="4838218" cy="3225479"/>
          </a:xfrm>
          <a:prstGeom prst="rect">
            <a:avLst/>
          </a:prstGeom>
        </p:spPr>
      </p:pic>
      <p:pic>
        <p:nvPicPr>
          <p:cNvPr id="11" name="Picture 10" descr="A group of graphs showing different types of data&#10;&#10;AI-generated content may be incorrect.">
            <a:extLst>
              <a:ext uri="{FF2B5EF4-FFF2-40B4-BE49-F238E27FC236}">
                <a16:creationId xmlns:a16="http://schemas.microsoft.com/office/drawing/2014/main" id="{37F3AEB4-2170-CFD5-8D77-93C5429201DB}"/>
              </a:ext>
            </a:extLst>
          </p:cNvPr>
          <p:cNvPicPr>
            <a:picLocks noChangeAspect="1"/>
          </p:cNvPicPr>
          <p:nvPr/>
        </p:nvPicPr>
        <p:blipFill>
          <a:blip r:embed="rId4"/>
          <a:stretch>
            <a:fillRect/>
          </a:stretch>
        </p:blipFill>
        <p:spPr>
          <a:xfrm>
            <a:off x="76200" y="329566"/>
            <a:ext cx="4838219" cy="3225479"/>
          </a:xfrm>
          <a:prstGeom prst="rect">
            <a:avLst/>
          </a:prstGeom>
        </p:spPr>
      </p:pic>
      <p:pic>
        <p:nvPicPr>
          <p:cNvPr id="6" name="Picture 5" descr="A group of red lines&#10;&#10;AI-generated content may be incorrect.">
            <a:extLst>
              <a:ext uri="{FF2B5EF4-FFF2-40B4-BE49-F238E27FC236}">
                <a16:creationId xmlns:a16="http://schemas.microsoft.com/office/drawing/2014/main" id="{7D99A6E2-F239-5E18-E230-01B42DB84075}"/>
              </a:ext>
            </a:extLst>
          </p:cNvPr>
          <p:cNvPicPr>
            <a:picLocks noChangeAspect="1"/>
          </p:cNvPicPr>
          <p:nvPr/>
        </p:nvPicPr>
        <p:blipFill>
          <a:blip r:embed="rId5"/>
          <a:stretch>
            <a:fillRect/>
          </a:stretch>
        </p:blipFill>
        <p:spPr>
          <a:xfrm>
            <a:off x="4865116" y="362843"/>
            <a:ext cx="4838217" cy="3225478"/>
          </a:xfrm>
          <a:prstGeom prst="rect">
            <a:avLst/>
          </a:prstGeom>
        </p:spPr>
      </p:pic>
      <p:pic>
        <p:nvPicPr>
          <p:cNvPr id="8" name="Picture 7" descr="A graph of a number of red lines&#10;&#10;AI-generated content may be incorrect.">
            <a:extLst>
              <a:ext uri="{FF2B5EF4-FFF2-40B4-BE49-F238E27FC236}">
                <a16:creationId xmlns:a16="http://schemas.microsoft.com/office/drawing/2014/main" id="{336BBCAA-52B4-34AA-1823-48F2197E05DA}"/>
              </a:ext>
            </a:extLst>
          </p:cNvPr>
          <p:cNvPicPr>
            <a:picLocks noChangeAspect="1"/>
          </p:cNvPicPr>
          <p:nvPr/>
        </p:nvPicPr>
        <p:blipFill>
          <a:blip r:embed="rId6"/>
          <a:stretch>
            <a:fillRect/>
          </a:stretch>
        </p:blipFill>
        <p:spPr>
          <a:xfrm>
            <a:off x="4907777" y="3385388"/>
            <a:ext cx="4851499" cy="3234333"/>
          </a:xfrm>
          <a:prstGeom prst="rect">
            <a:avLst/>
          </a:prstGeom>
        </p:spPr>
      </p:pic>
      <p:sp>
        <p:nvSpPr>
          <p:cNvPr id="10" name="TextBox 9">
            <a:extLst>
              <a:ext uri="{FF2B5EF4-FFF2-40B4-BE49-F238E27FC236}">
                <a16:creationId xmlns:a16="http://schemas.microsoft.com/office/drawing/2014/main" id="{5A808FC3-D391-F8BD-FC4A-6A37EE5BA9DC}"/>
              </a:ext>
            </a:extLst>
          </p:cNvPr>
          <p:cNvSpPr txBox="1"/>
          <p:nvPr/>
        </p:nvSpPr>
        <p:spPr>
          <a:xfrm>
            <a:off x="9703333" y="225680"/>
            <a:ext cx="2412467" cy="6186309"/>
          </a:xfrm>
          <a:prstGeom prst="rect">
            <a:avLst/>
          </a:prstGeom>
          <a:noFill/>
        </p:spPr>
        <p:txBody>
          <a:bodyPr wrap="square" rtlCol="0">
            <a:spAutoFit/>
          </a:bodyPr>
          <a:lstStyle/>
          <a:p>
            <a:r>
              <a:rPr lang="en-US" dirty="0"/>
              <a:t>What we see here: </a:t>
            </a:r>
          </a:p>
          <a:p>
            <a:pPr marL="285750" indent="-285750">
              <a:buFontTx/>
              <a:buChar char="-"/>
            </a:pPr>
            <a:r>
              <a:rPr lang="en-US" dirty="0"/>
              <a:t>Left is RNN trajectories over time with average</a:t>
            </a:r>
          </a:p>
          <a:p>
            <a:pPr marL="285750" indent="-285750">
              <a:buFontTx/>
              <a:buChar char="-"/>
            </a:pPr>
            <a:r>
              <a:rPr lang="en-US" dirty="0"/>
              <a:t> Right is variance of trajectories over time (NaCl)</a:t>
            </a:r>
          </a:p>
          <a:p>
            <a:pPr marL="285750" indent="-285750">
              <a:buFontTx/>
              <a:buChar char="-"/>
            </a:pPr>
            <a:r>
              <a:rPr lang="en-US" dirty="0"/>
              <a:t>Note: we see a very large spike in variance of trajectories immediately after stimulus delivery, after which the story gets… a bit more complex </a:t>
            </a:r>
          </a:p>
          <a:p>
            <a:pPr marL="285750" indent="-285750">
              <a:buFontTx/>
              <a:buChar char="-"/>
            </a:pPr>
            <a:r>
              <a:rPr lang="en-US" dirty="0"/>
              <a:t>Interpretation is not yet clear to me</a:t>
            </a:r>
          </a:p>
          <a:p>
            <a:pPr marL="285750" indent="-285750">
              <a:buFontTx/>
              <a:buChar char="-"/>
            </a:pPr>
            <a:r>
              <a:rPr lang="en-US" dirty="0"/>
              <a:t>Considering doing some wave decomposition or something </a:t>
            </a:r>
          </a:p>
        </p:txBody>
      </p:sp>
    </p:spTree>
    <p:extLst>
      <p:ext uri="{BB962C8B-B14F-4D97-AF65-F5344CB8AC3E}">
        <p14:creationId xmlns:p14="http://schemas.microsoft.com/office/powerpoint/2010/main" val="38128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CF6B-78C8-CE77-736C-2217D63B5467}"/>
              </a:ext>
            </a:extLst>
          </p:cNvPr>
          <p:cNvSpPr>
            <a:spLocks noGrp="1"/>
          </p:cNvSpPr>
          <p:nvPr>
            <p:ph type="title"/>
          </p:nvPr>
        </p:nvSpPr>
        <p:spPr/>
        <p:txBody>
          <a:bodyPr/>
          <a:lstStyle/>
          <a:p>
            <a:r>
              <a:rPr lang="en-US" dirty="0"/>
              <a:t>What type of input am I interested in?</a:t>
            </a:r>
          </a:p>
        </p:txBody>
      </p:sp>
      <p:sp>
        <p:nvSpPr>
          <p:cNvPr id="3" name="Content Placeholder 2">
            <a:extLst>
              <a:ext uri="{FF2B5EF4-FFF2-40B4-BE49-F238E27FC236}">
                <a16:creationId xmlns:a16="http://schemas.microsoft.com/office/drawing/2014/main" id="{70A870BE-CCCD-7F46-9256-A3B21B70AEA8}"/>
              </a:ext>
            </a:extLst>
          </p:cNvPr>
          <p:cNvSpPr>
            <a:spLocks noGrp="1"/>
          </p:cNvSpPr>
          <p:nvPr>
            <p:ph idx="1"/>
          </p:nvPr>
        </p:nvSpPr>
        <p:spPr>
          <a:xfrm>
            <a:off x="838200" y="1482812"/>
            <a:ext cx="10515600" cy="5177480"/>
          </a:xfrm>
        </p:spPr>
        <p:txBody>
          <a:bodyPr>
            <a:normAutofit/>
          </a:bodyPr>
          <a:lstStyle/>
          <a:p>
            <a:r>
              <a:rPr lang="en-US" dirty="0"/>
              <a:t>Any ideas to do with how to test hypotheses I’ll present soon</a:t>
            </a:r>
          </a:p>
          <a:p>
            <a:r>
              <a:rPr lang="en-US" dirty="0"/>
              <a:t>Holes in my analysis </a:t>
            </a:r>
          </a:p>
          <a:p>
            <a:r>
              <a:rPr lang="en-US" dirty="0"/>
              <a:t>Holes in my theory </a:t>
            </a:r>
          </a:p>
          <a:p>
            <a:r>
              <a:rPr lang="en-US" dirty="0"/>
              <a:t>Ideas on what I might be able to do to: </a:t>
            </a:r>
          </a:p>
          <a:p>
            <a:pPr lvl="1"/>
            <a:r>
              <a:rPr lang="en-US" dirty="0"/>
              <a:t>Make my science and statistics more rigorous </a:t>
            </a:r>
          </a:p>
          <a:p>
            <a:pPr lvl="1"/>
            <a:r>
              <a:rPr lang="en-US" dirty="0"/>
              <a:t>Proof my pipeline </a:t>
            </a:r>
          </a:p>
          <a:p>
            <a:pPr lvl="1"/>
            <a:r>
              <a:rPr lang="en-US" dirty="0"/>
              <a:t>Any skepticism you may have</a:t>
            </a:r>
          </a:p>
          <a:p>
            <a:r>
              <a:rPr lang="en-US" u="sng" dirty="0"/>
              <a:t>Quantifying the existence of the dynamics I’ve identified (as vibes-based science don’t cut it)</a:t>
            </a:r>
          </a:p>
          <a:p>
            <a:r>
              <a:rPr lang="en-US" dirty="0"/>
              <a:t>Other notes (</a:t>
            </a:r>
            <a:r>
              <a:rPr lang="en-US" dirty="0" err="1"/>
              <a:t>eg.</a:t>
            </a:r>
            <a:r>
              <a:rPr lang="en-US" dirty="0"/>
              <a:t> anything)</a:t>
            </a:r>
          </a:p>
        </p:txBody>
      </p:sp>
    </p:spTree>
    <p:extLst>
      <p:ext uri="{BB962C8B-B14F-4D97-AF65-F5344CB8AC3E}">
        <p14:creationId xmlns:p14="http://schemas.microsoft.com/office/powerpoint/2010/main" val="111666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953A8-561E-975A-653A-327A19E4F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510C5-0E23-9FCC-723B-6E3BD8D9034B}"/>
              </a:ext>
            </a:extLst>
          </p:cNvPr>
          <p:cNvSpPr>
            <a:spLocks noGrp="1"/>
          </p:cNvSpPr>
          <p:nvPr>
            <p:ph type="title"/>
          </p:nvPr>
        </p:nvSpPr>
        <p:spPr>
          <a:xfrm>
            <a:off x="-1" y="0"/>
            <a:ext cx="9056915" cy="296290"/>
          </a:xfrm>
        </p:spPr>
        <p:txBody>
          <a:bodyPr>
            <a:normAutofit fontScale="90000"/>
          </a:bodyPr>
          <a:lstStyle/>
          <a:p>
            <a:r>
              <a:rPr lang="en-US" sz="1800" dirty="0"/>
              <a:t>What are RNN latents doing over trials? –Quinine, same type of analysis as previous slide</a:t>
            </a:r>
          </a:p>
        </p:txBody>
      </p:sp>
      <p:sp>
        <p:nvSpPr>
          <p:cNvPr id="4" name="AutoShape 2">
            <a:extLst>
              <a:ext uri="{FF2B5EF4-FFF2-40B4-BE49-F238E27FC236}">
                <a16:creationId xmlns:a16="http://schemas.microsoft.com/office/drawing/2014/main" id="{ABFB1DDA-0C50-FB75-30B1-1673A03C52D5}"/>
              </a:ext>
            </a:extLst>
          </p:cNvPr>
          <p:cNvSpPr>
            <a:spLocks noChangeAspect="1" noChangeArrowheads="1"/>
          </p:cNvSpPr>
          <p:nvPr/>
        </p:nvSpPr>
        <p:spPr bwMode="auto">
          <a:xfrm>
            <a:off x="3955760" y="1284790"/>
            <a:ext cx="5562889" cy="55732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aph of a graph of a graph&#10;&#10;AI-generated content may be incorrect.">
            <a:extLst>
              <a:ext uri="{FF2B5EF4-FFF2-40B4-BE49-F238E27FC236}">
                <a16:creationId xmlns:a16="http://schemas.microsoft.com/office/drawing/2014/main" id="{EBA5EEA8-BB6A-D0D0-2D2F-583D72CFC14F}"/>
              </a:ext>
            </a:extLst>
          </p:cNvPr>
          <p:cNvPicPr>
            <a:picLocks noChangeAspect="1"/>
          </p:cNvPicPr>
          <p:nvPr/>
        </p:nvPicPr>
        <p:blipFill>
          <a:blip r:embed="rId3"/>
          <a:stretch>
            <a:fillRect/>
          </a:stretch>
        </p:blipFill>
        <p:spPr>
          <a:xfrm>
            <a:off x="0" y="296288"/>
            <a:ext cx="4838220" cy="3225480"/>
          </a:xfrm>
          <a:prstGeom prst="rect">
            <a:avLst/>
          </a:prstGeom>
        </p:spPr>
      </p:pic>
      <p:pic>
        <p:nvPicPr>
          <p:cNvPr id="15" name="Picture 14" descr="A group of graphs showing different types of data&#10;&#10;AI-generated content may be incorrect.">
            <a:extLst>
              <a:ext uri="{FF2B5EF4-FFF2-40B4-BE49-F238E27FC236}">
                <a16:creationId xmlns:a16="http://schemas.microsoft.com/office/drawing/2014/main" id="{B28F5F80-4F0F-34AF-74EB-D2EF0B052751}"/>
              </a:ext>
            </a:extLst>
          </p:cNvPr>
          <p:cNvPicPr>
            <a:picLocks noChangeAspect="1"/>
          </p:cNvPicPr>
          <p:nvPr/>
        </p:nvPicPr>
        <p:blipFill>
          <a:blip r:embed="rId4"/>
          <a:stretch>
            <a:fillRect/>
          </a:stretch>
        </p:blipFill>
        <p:spPr>
          <a:xfrm>
            <a:off x="1" y="3521768"/>
            <a:ext cx="4838219" cy="3225479"/>
          </a:xfrm>
          <a:prstGeom prst="rect">
            <a:avLst/>
          </a:prstGeom>
        </p:spPr>
      </p:pic>
      <p:pic>
        <p:nvPicPr>
          <p:cNvPr id="5" name="Picture 4" descr="A graph of a graph of a graph&#10;&#10;AI-generated content may be incorrect.">
            <a:extLst>
              <a:ext uri="{FF2B5EF4-FFF2-40B4-BE49-F238E27FC236}">
                <a16:creationId xmlns:a16="http://schemas.microsoft.com/office/drawing/2014/main" id="{5D6FD774-1CFA-C2C9-3FAF-E229CA746B37}"/>
              </a:ext>
            </a:extLst>
          </p:cNvPr>
          <p:cNvPicPr>
            <a:picLocks noChangeAspect="1"/>
          </p:cNvPicPr>
          <p:nvPr/>
        </p:nvPicPr>
        <p:blipFill>
          <a:blip r:embed="rId5"/>
          <a:stretch>
            <a:fillRect/>
          </a:stretch>
        </p:blipFill>
        <p:spPr>
          <a:xfrm>
            <a:off x="4838220" y="351526"/>
            <a:ext cx="4838220" cy="3225480"/>
          </a:xfrm>
          <a:prstGeom prst="rect">
            <a:avLst/>
          </a:prstGeom>
        </p:spPr>
      </p:pic>
      <p:pic>
        <p:nvPicPr>
          <p:cNvPr id="9" name="Picture 8" descr="A graph of a number of red lines&#10;&#10;AI-generated content may be incorrect.">
            <a:extLst>
              <a:ext uri="{FF2B5EF4-FFF2-40B4-BE49-F238E27FC236}">
                <a16:creationId xmlns:a16="http://schemas.microsoft.com/office/drawing/2014/main" id="{5CEDF3E8-CD38-2A6C-C7E1-C0BF81A1410A}"/>
              </a:ext>
            </a:extLst>
          </p:cNvPr>
          <p:cNvPicPr>
            <a:picLocks noChangeAspect="1"/>
          </p:cNvPicPr>
          <p:nvPr/>
        </p:nvPicPr>
        <p:blipFill>
          <a:blip r:embed="rId6"/>
          <a:stretch>
            <a:fillRect/>
          </a:stretch>
        </p:blipFill>
        <p:spPr>
          <a:xfrm>
            <a:off x="4838221" y="3521768"/>
            <a:ext cx="4838219" cy="3225479"/>
          </a:xfrm>
          <a:prstGeom prst="rect">
            <a:avLst/>
          </a:prstGeom>
        </p:spPr>
      </p:pic>
      <p:sp>
        <p:nvSpPr>
          <p:cNvPr id="10" name="TextBox 9">
            <a:extLst>
              <a:ext uri="{FF2B5EF4-FFF2-40B4-BE49-F238E27FC236}">
                <a16:creationId xmlns:a16="http://schemas.microsoft.com/office/drawing/2014/main" id="{63218861-FB62-C0E0-07FE-635A1E6299AC}"/>
              </a:ext>
            </a:extLst>
          </p:cNvPr>
          <p:cNvSpPr txBox="1"/>
          <p:nvPr/>
        </p:nvSpPr>
        <p:spPr>
          <a:xfrm>
            <a:off x="9676440" y="6940"/>
            <a:ext cx="2439360" cy="7017306"/>
          </a:xfrm>
          <a:prstGeom prst="rect">
            <a:avLst/>
          </a:prstGeom>
          <a:noFill/>
        </p:spPr>
        <p:txBody>
          <a:bodyPr wrap="square" rtlCol="0">
            <a:spAutoFit/>
          </a:bodyPr>
          <a:lstStyle/>
          <a:p>
            <a:r>
              <a:rPr lang="en-US" dirty="0"/>
              <a:t>What we see here: </a:t>
            </a:r>
          </a:p>
          <a:p>
            <a:pPr marL="285750" indent="-285750">
              <a:buFontTx/>
              <a:buChar char="-"/>
            </a:pPr>
            <a:r>
              <a:rPr lang="en-US" dirty="0"/>
              <a:t>Left is RNN trajectories over time with average</a:t>
            </a:r>
          </a:p>
          <a:p>
            <a:pPr marL="285750" indent="-285750">
              <a:buFontTx/>
              <a:buChar char="-"/>
            </a:pPr>
            <a:r>
              <a:rPr lang="en-US" dirty="0"/>
              <a:t> Right is variance of trajectories over time (quinine) </a:t>
            </a:r>
          </a:p>
          <a:p>
            <a:pPr marL="285750" indent="-285750">
              <a:buFontTx/>
              <a:buChar char="-"/>
            </a:pPr>
            <a:r>
              <a:rPr lang="en-US" dirty="0"/>
              <a:t>Note: we </a:t>
            </a:r>
            <a:r>
              <a:rPr lang="en-US" u="sng" dirty="0"/>
              <a:t>reliably</a:t>
            </a:r>
            <a:r>
              <a:rPr lang="en-US" dirty="0"/>
              <a:t> see a large spike in variance of trajectories immediately after stimulus delivery, after which the story gets… a bit more complex (but generally trends down)?</a:t>
            </a:r>
          </a:p>
          <a:p>
            <a:pPr marL="285750" indent="-285750">
              <a:buFontTx/>
              <a:buChar char="-"/>
            </a:pPr>
            <a:r>
              <a:rPr lang="en-US" dirty="0"/>
              <a:t>There’s real variability in how the variance trends depending on the data</a:t>
            </a:r>
          </a:p>
          <a:p>
            <a:pPr marL="285750" indent="-285750">
              <a:buFontTx/>
              <a:buChar char="-"/>
            </a:pPr>
            <a:r>
              <a:rPr lang="en-US" dirty="0"/>
              <a:t>Interpretation is not yet clear to me</a:t>
            </a:r>
          </a:p>
        </p:txBody>
      </p:sp>
    </p:spTree>
    <p:extLst>
      <p:ext uri="{BB962C8B-B14F-4D97-AF65-F5344CB8AC3E}">
        <p14:creationId xmlns:p14="http://schemas.microsoft.com/office/powerpoint/2010/main" val="119576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E224-FC9F-9B27-C860-705F3BF7813E}"/>
              </a:ext>
            </a:extLst>
          </p:cNvPr>
          <p:cNvSpPr>
            <a:spLocks noGrp="1"/>
          </p:cNvSpPr>
          <p:nvPr>
            <p:ph type="title"/>
          </p:nvPr>
        </p:nvSpPr>
        <p:spPr>
          <a:xfrm>
            <a:off x="838200" y="5072"/>
            <a:ext cx="10515600" cy="819700"/>
          </a:xfrm>
        </p:spPr>
        <p:txBody>
          <a:bodyPr/>
          <a:lstStyle/>
          <a:p>
            <a:r>
              <a:rPr lang="en-US" dirty="0"/>
              <a:t>Intra-state dynamics: A brief overview </a:t>
            </a:r>
          </a:p>
        </p:txBody>
      </p:sp>
      <p:pic>
        <p:nvPicPr>
          <p:cNvPr id="5" name="Picture 4">
            <a:extLst>
              <a:ext uri="{FF2B5EF4-FFF2-40B4-BE49-F238E27FC236}">
                <a16:creationId xmlns:a16="http://schemas.microsoft.com/office/drawing/2014/main" id="{3C364156-DDE3-2F86-C132-AFEC30AE8F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 t="2" r="71056" b="70339"/>
          <a:stretch>
            <a:fillRect/>
          </a:stretch>
        </p:blipFill>
        <p:spPr bwMode="auto">
          <a:xfrm>
            <a:off x="38100" y="910648"/>
            <a:ext cx="5286524" cy="46297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710DA8-B3EE-4990-4F39-B181725DA3A9}"/>
              </a:ext>
            </a:extLst>
          </p:cNvPr>
          <p:cNvPicPr>
            <a:picLocks noChangeAspect="1"/>
          </p:cNvPicPr>
          <p:nvPr/>
        </p:nvPicPr>
        <p:blipFill>
          <a:blip r:embed="rId3"/>
          <a:stretch>
            <a:fillRect/>
          </a:stretch>
        </p:blipFill>
        <p:spPr>
          <a:xfrm>
            <a:off x="6385573" y="946802"/>
            <a:ext cx="1666023" cy="908740"/>
          </a:xfrm>
          <a:prstGeom prst="rect">
            <a:avLst/>
          </a:prstGeom>
        </p:spPr>
      </p:pic>
      <p:pic>
        <p:nvPicPr>
          <p:cNvPr id="7" name="Picture 6">
            <a:extLst>
              <a:ext uri="{FF2B5EF4-FFF2-40B4-BE49-F238E27FC236}">
                <a16:creationId xmlns:a16="http://schemas.microsoft.com/office/drawing/2014/main" id="{94C91BDD-FF23-039D-EEE3-DB909B67FEE5}"/>
              </a:ext>
            </a:extLst>
          </p:cNvPr>
          <p:cNvPicPr>
            <a:picLocks noChangeAspect="1"/>
          </p:cNvPicPr>
          <p:nvPr/>
        </p:nvPicPr>
        <p:blipFill>
          <a:blip r:embed="rId4"/>
          <a:stretch>
            <a:fillRect/>
          </a:stretch>
        </p:blipFill>
        <p:spPr>
          <a:xfrm>
            <a:off x="6387816" y="1949108"/>
            <a:ext cx="3204101" cy="991746"/>
          </a:xfrm>
          <a:prstGeom prst="rect">
            <a:avLst/>
          </a:prstGeom>
        </p:spPr>
      </p:pic>
      <p:sp>
        <p:nvSpPr>
          <p:cNvPr id="8" name="Oval 7">
            <a:extLst>
              <a:ext uri="{FF2B5EF4-FFF2-40B4-BE49-F238E27FC236}">
                <a16:creationId xmlns:a16="http://schemas.microsoft.com/office/drawing/2014/main" id="{73089199-12B3-F4C9-6763-4EAB3FD37EC0}"/>
              </a:ext>
            </a:extLst>
          </p:cNvPr>
          <p:cNvSpPr/>
          <p:nvPr/>
        </p:nvSpPr>
        <p:spPr>
          <a:xfrm>
            <a:off x="785698" y="4085279"/>
            <a:ext cx="802182" cy="48411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A48DB3F-AE8B-6D24-BDB5-F414E9324CDA}"/>
              </a:ext>
            </a:extLst>
          </p:cNvPr>
          <p:cNvSpPr/>
          <p:nvPr/>
        </p:nvSpPr>
        <p:spPr>
          <a:xfrm>
            <a:off x="2364564" y="3732856"/>
            <a:ext cx="1397071" cy="5433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9A146D1-BB59-E18B-3F3D-9D2F9D58E7C3}"/>
              </a:ext>
            </a:extLst>
          </p:cNvPr>
          <p:cNvSpPr/>
          <p:nvPr/>
        </p:nvSpPr>
        <p:spPr>
          <a:xfrm>
            <a:off x="38101" y="974117"/>
            <a:ext cx="744154" cy="684622"/>
          </a:xfrm>
          <a:prstGeom prst="roundRect">
            <a:avLst/>
          </a:prstGeom>
          <a:solidFill>
            <a:srgbClr val="83CC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bg1"/>
                </a:solidFill>
              </a:rPr>
              <a:t>A</a:t>
            </a:r>
          </a:p>
        </p:txBody>
      </p:sp>
      <p:pic>
        <p:nvPicPr>
          <p:cNvPr id="11" name="Picture 10">
            <a:extLst>
              <a:ext uri="{FF2B5EF4-FFF2-40B4-BE49-F238E27FC236}">
                <a16:creationId xmlns:a16="http://schemas.microsoft.com/office/drawing/2014/main" id="{484B6758-BA54-A50A-6A48-C53D77D45B5B}"/>
              </a:ext>
            </a:extLst>
          </p:cNvPr>
          <p:cNvPicPr>
            <a:picLocks noChangeAspect="1"/>
          </p:cNvPicPr>
          <p:nvPr/>
        </p:nvPicPr>
        <p:blipFill>
          <a:blip r:embed="rId5"/>
          <a:stretch>
            <a:fillRect/>
          </a:stretch>
        </p:blipFill>
        <p:spPr>
          <a:xfrm>
            <a:off x="6393566" y="3067251"/>
            <a:ext cx="2513176" cy="990039"/>
          </a:xfrm>
          <a:prstGeom prst="rect">
            <a:avLst/>
          </a:prstGeom>
        </p:spPr>
      </p:pic>
      <p:sp>
        <p:nvSpPr>
          <p:cNvPr id="12" name="Oval 11">
            <a:extLst>
              <a:ext uri="{FF2B5EF4-FFF2-40B4-BE49-F238E27FC236}">
                <a16:creationId xmlns:a16="http://schemas.microsoft.com/office/drawing/2014/main" id="{50C523D4-E48F-F5E2-8344-349D97C6FE8B}"/>
              </a:ext>
            </a:extLst>
          </p:cNvPr>
          <p:cNvSpPr/>
          <p:nvPr/>
        </p:nvSpPr>
        <p:spPr>
          <a:xfrm>
            <a:off x="3554022" y="3112325"/>
            <a:ext cx="1080633" cy="47792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3E6D30D-7877-2ACE-C983-17B9F46DCCE0}"/>
              </a:ext>
            </a:extLst>
          </p:cNvPr>
          <p:cNvSpPr/>
          <p:nvPr/>
        </p:nvSpPr>
        <p:spPr>
          <a:xfrm>
            <a:off x="5478508" y="946802"/>
            <a:ext cx="653706" cy="653706"/>
          </a:xfrm>
          <a:prstGeom prst="roundRect">
            <a:avLst/>
          </a:prstGeom>
          <a:solidFill>
            <a:srgbClr val="83CC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bg1"/>
                </a:solidFill>
              </a:rPr>
              <a:t>B</a:t>
            </a:r>
          </a:p>
        </p:txBody>
      </p:sp>
      <p:sp>
        <p:nvSpPr>
          <p:cNvPr id="14" name="Rounded Rectangle 13">
            <a:extLst>
              <a:ext uri="{FF2B5EF4-FFF2-40B4-BE49-F238E27FC236}">
                <a16:creationId xmlns:a16="http://schemas.microsoft.com/office/drawing/2014/main" id="{4D5FA434-740C-B232-1387-726B23A7AB5A}"/>
              </a:ext>
            </a:extLst>
          </p:cNvPr>
          <p:cNvSpPr/>
          <p:nvPr/>
        </p:nvSpPr>
        <p:spPr>
          <a:xfrm>
            <a:off x="5480714" y="2053214"/>
            <a:ext cx="653706" cy="653706"/>
          </a:xfrm>
          <a:prstGeom prst="roundRect">
            <a:avLst/>
          </a:prstGeom>
          <a:solidFill>
            <a:srgbClr val="83CC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bg1"/>
                </a:solidFill>
              </a:rPr>
              <a:t>C</a:t>
            </a:r>
          </a:p>
        </p:txBody>
      </p:sp>
      <p:sp>
        <p:nvSpPr>
          <p:cNvPr id="15" name="Rounded Rectangle 14">
            <a:extLst>
              <a:ext uri="{FF2B5EF4-FFF2-40B4-BE49-F238E27FC236}">
                <a16:creationId xmlns:a16="http://schemas.microsoft.com/office/drawing/2014/main" id="{6F7A684F-1C5E-B14C-FF5E-49777A95DD34}"/>
              </a:ext>
            </a:extLst>
          </p:cNvPr>
          <p:cNvSpPr/>
          <p:nvPr/>
        </p:nvSpPr>
        <p:spPr>
          <a:xfrm>
            <a:off x="5475746" y="3235395"/>
            <a:ext cx="653706" cy="653706"/>
          </a:xfrm>
          <a:prstGeom prst="roundRect">
            <a:avLst/>
          </a:prstGeom>
          <a:solidFill>
            <a:srgbClr val="83CC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bg1"/>
                </a:solidFill>
              </a:rPr>
              <a:t>D</a:t>
            </a:r>
          </a:p>
        </p:txBody>
      </p:sp>
      <p:sp>
        <p:nvSpPr>
          <p:cNvPr id="16" name="Rectangle 15">
            <a:extLst>
              <a:ext uri="{FF2B5EF4-FFF2-40B4-BE49-F238E27FC236}">
                <a16:creationId xmlns:a16="http://schemas.microsoft.com/office/drawing/2014/main" id="{07987BEA-6F25-6AB7-06F4-71ABE3832477}"/>
              </a:ext>
            </a:extLst>
          </p:cNvPr>
          <p:cNvSpPr/>
          <p:nvPr/>
        </p:nvSpPr>
        <p:spPr>
          <a:xfrm>
            <a:off x="5472159" y="4143167"/>
            <a:ext cx="4462245" cy="139827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Spike trains do not appear to contain constant  firing rates </a:t>
            </a:r>
          </a:p>
        </p:txBody>
      </p:sp>
      <p:sp>
        <p:nvSpPr>
          <p:cNvPr id="17" name="TextBox 16">
            <a:extLst>
              <a:ext uri="{FF2B5EF4-FFF2-40B4-BE49-F238E27FC236}">
                <a16:creationId xmlns:a16="http://schemas.microsoft.com/office/drawing/2014/main" id="{AA9A679E-A040-3835-140D-351C3BB72646}"/>
              </a:ext>
            </a:extLst>
          </p:cNvPr>
          <p:cNvSpPr txBox="1"/>
          <p:nvPr/>
        </p:nvSpPr>
        <p:spPr>
          <a:xfrm>
            <a:off x="0" y="5560267"/>
            <a:ext cx="12192000" cy="1323439"/>
          </a:xfrm>
          <a:prstGeom prst="rect">
            <a:avLst/>
          </a:prstGeom>
          <a:noFill/>
          <a:ln w="12700">
            <a:solidFill>
              <a:schemeClr val="tx1"/>
            </a:solidFill>
          </a:ln>
        </p:spPr>
        <p:txBody>
          <a:bodyPr wrap="square" rtlCol="0">
            <a:spAutoFit/>
          </a:bodyPr>
          <a:lstStyle/>
          <a:p>
            <a:pPr algn="just"/>
            <a:r>
              <a:rPr lang="en-US" sz="2000" b="1" dirty="0"/>
              <a:t>A) </a:t>
            </a:r>
            <a:r>
              <a:rPr lang="en-US" sz="2000" dirty="0"/>
              <a:t>Coherent state sequence in representative GC ensemble response to sucrose during a single trial (Jones et al 2007). Neuron spike trains plotted within spikes. Non-constant spike trains circled in red and shown in </a:t>
            </a:r>
            <a:r>
              <a:rPr lang="en-US" sz="2000" b="1" dirty="0"/>
              <a:t>B, C, </a:t>
            </a:r>
            <a:r>
              <a:rPr lang="en-US" sz="2000" dirty="0"/>
              <a:t>and </a:t>
            </a:r>
            <a:r>
              <a:rPr lang="en-US" sz="2000" b="1" dirty="0"/>
              <a:t>D. </a:t>
            </a:r>
            <a:r>
              <a:rPr lang="en-US" sz="2000" dirty="0"/>
              <a:t>Changepoints inferred via constant-emission Hidden Markov Model. Epochs 1, 2, 3, and 4 are referred to as detection, identification, palatability, and decision states respectively (via various Katz lab papers). </a:t>
            </a:r>
            <a:endParaRPr lang="en-US" sz="2000" b="1" dirty="0"/>
          </a:p>
        </p:txBody>
      </p:sp>
      <p:sp>
        <p:nvSpPr>
          <p:cNvPr id="20" name="TextBox 19">
            <a:extLst>
              <a:ext uri="{FF2B5EF4-FFF2-40B4-BE49-F238E27FC236}">
                <a16:creationId xmlns:a16="http://schemas.microsoft.com/office/drawing/2014/main" id="{3F6DDABE-0038-57C8-0F10-70C63BE8429A}"/>
              </a:ext>
            </a:extLst>
          </p:cNvPr>
          <p:cNvSpPr txBox="1"/>
          <p:nvPr/>
        </p:nvSpPr>
        <p:spPr>
          <a:xfrm>
            <a:off x="9789336" y="423385"/>
            <a:ext cx="2364563" cy="4247317"/>
          </a:xfrm>
          <a:prstGeom prst="rect">
            <a:avLst/>
          </a:prstGeom>
          <a:noFill/>
        </p:spPr>
        <p:txBody>
          <a:bodyPr wrap="square" rtlCol="0">
            <a:spAutoFit/>
          </a:bodyPr>
          <a:lstStyle/>
          <a:p>
            <a:r>
              <a:rPr lang="en-US" dirty="0"/>
              <a:t>A constant emission HMM would assume: </a:t>
            </a:r>
          </a:p>
          <a:p>
            <a:pPr marL="285750" indent="-285750">
              <a:buFontTx/>
              <a:buChar char="-"/>
            </a:pPr>
            <a:r>
              <a:rPr lang="en-US" dirty="0"/>
              <a:t>Constant emission attractor states </a:t>
            </a:r>
          </a:p>
          <a:p>
            <a:pPr marL="285750" indent="-285750">
              <a:buFontTx/>
              <a:buChar char="-"/>
            </a:pPr>
            <a:r>
              <a:rPr lang="en-US" dirty="0"/>
              <a:t>Which would indicate intra-state spike trains are largely flat</a:t>
            </a:r>
          </a:p>
          <a:p>
            <a:pPr marL="285750" indent="-285750">
              <a:buFontTx/>
              <a:buChar char="-"/>
            </a:pPr>
            <a:r>
              <a:rPr lang="en-US" dirty="0"/>
              <a:t>This is likely simplistic</a:t>
            </a:r>
          </a:p>
          <a:p>
            <a:pPr marL="285750" indent="-285750">
              <a:buFontTx/>
              <a:buChar char="-"/>
            </a:pPr>
            <a:r>
              <a:rPr lang="en-US" dirty="0"/>
              <a:t>Intuitively, consider: neural processing needs to be happening somewhere </a:t>
            </a:r>
          </a:p>
        </p:txBody>
      </p:sp>
    </p:spTree>
    <p:extLst>
      <p:ext uri="{BB962C8B-B14F-4D97-AF65-F5344CB8AC3E}">
        <p14:creationId xmlns:p14="http://schemas.microsoft.com/office/powerpoint/2010/main" val="1984546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BF12-FA31-7280-B579-53BA1A0929C6}"/>
              </a:ext>
            </a:extLst>
          </p:cNvPr>
          <p:cNvSpPr>
            <a:spLocks noGrp="1"/>
          </p:cNvSpPr>
          <p:nvPr>
            <p:ph type="title"/>
          </p:nvPr>
        </p:nvSpPr>
        <p:spPr>
          <a:xfrm>
            <a:off x="838200" y="18255"/>
            <a:ext cx="10515600" cy="800895"/>
          </a:xfrm>
        </p:spPr>
        <p:txBody>
          <a:bodyPr/>
          <a:lstStyle/>
          <a:p>
            <a:r>
              <a:rPr lang="en-US" dirty="0"/>
              <a:t>What type of dynamics? (theory) </a:t>
            </a:r>
          </a:p>
        </p:txBody>
      </p:sp>
      <p:sp>
        <p:nvSpPr>
          <p:cNvPr id="3" name="Content Placeholder 2">
            <a:extLst>
              <a:ext uri="{FF2B5EF4-FFF2-40B4-BE49-F238E27FC236}">
                <a16:creationId xmlns:a16="http://schemas.microsoft.com/office/drawing/2014/main" id="{239602EB-5103-D382-03D5-D8F3FD59830F}"/>
              </a:ext>
            </a:extLst>
          </p:cNvPr>
          <p:cNvSpPr>
            <a:spLocks noGrp="1"/>
          </p:cNvSpPr>
          <p:nvPr>
            <p:ph idx="1"/>
          </p:nvPr>
        </p:nvSpPr>
        <p:spPr>
          <a:xfrm>
            <a:off x="104774" y="628650"/>
            <a:ext cx="11982450" cy="4351338"/>
          </a:xfrm>
        </p:spPr>
        <p:txBody>
          <a:bodyPr/>
          <a:lstStyle/>
          <a:p>
            <a:r>
              <a:rPr lang="en-US" dirty="0"/>
              <a:t>We believe we’re looking at a non-linear system, which we have evidence for (will be shown). </a:t>
            </a:r>
          </a:p>
          <a:p>
            <a:r>
              <a:rPr lang="en-US" dirty="0"/>
              <a:t>Specifically, we hypothesize the network we’re working with non-linear attractors (see example of limit cycle below) </a:t>
            </a:r>
          </a:p>
          <a:p>
            <a:r>
              <a:rPr lang="en-US" dirty="0"/>
              <a:t>Probably NOT a limit cycle</a:t>
            </a:r>
          </a:p>
        </p:txBody>
      </p:sp>
      <p:pic>
        <p:nvPicPr>
          <p:cNvPr id="4" name="Picture 3">
            <a:extLst>
              <a:ext uri="{FF2B5EF4-FFF2-40B4-BE49-F238E27FC236}">
                <a16:creationId xmlns:a16="http://schemas.microsoft.com/office/drawing/2014/main" id="{E1B14F0C-7874-5D42-7386-CA65DD6379B2}"/>
              </a:ext>
            </a:extLst>
          </p:cNvPr>
          <p:cNvPicPr>
            <a:picLocks noChangeAspect="1"/>
          </p:cNvPicPr>
          <p:nvPr/>
        </p:nvPicPr>
        <p:blipFill>
          <a:blip r:embed="rId3"/>
          <a:stretch>
            <a:fillRect/>
          </a:stretch>
        </p:blipFill>
        <p:spPr>
          <a:xfrm>
            <a:off x="1613997" y="2994819"/>
            <a:ext cx="8964005" cy="3694766"/>
          </a:xfrm>
          <a:prstGeom prst="rect">
            <a:avLst/>
          </a:prstGeom>
        </p:spPr>
      </p:pic>
    </p:spTree>
    <p:extLst>
      <p:ext uri="{BB962C8B-B14F-4D97-AF65-F5344CB8AC3E}">
        <p14:creationId xmlns:p14="http://schemas.microsoft.com/office/powerpoint/2010/main" val="180424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B4FB-6DC9-7E61-21C8-07DA5BDFA334}"/>
              </a:ext>
            </a:extLst>
          </p:cNvPr>
          <p:cNvSpPr>
            <a:spLocks noGrp="1"/>
          </p:cNvSpPr>
          <p:nvPr>
            <p:ph type="title"/>
          </p:nvPr>
        </p:nvSpPr>
        <p:spPr>
          <a:xfrm>
            <a:off x="0" y="0"/>
            <a:ext cx="10515600" cy="739774"/>
          </a:xfrm>
        </p:spPr>
        <p:txBody>
          <a:bodyPr>
            <a:normAutofit/>
          </a:bodyPr>
          <a:lstStyle/>
          <a:p>
            <a:r>
              <a:rPr lang="en-US" dirty="0"/>
              <a:t>Brief slide on methods</a:t>
            </a:r>
          </a:p>
        </p:txBody>
      </p:sp>
      <p:grpSp>
        <p:nvGrpSpPr>
          <p:cNvPr id="4" name="Group 3">
            <a:extLst>
              <a:ext uri="{FF2B5EF4-FFF2-40B4-BE49-F238E27FC236}">
                <a16:creationId xmlns:a16="http://schemas.microsoft.com/office/drawing/2014/main" id="{8FE6EA87-95CE-60DF-809D-5CCD4754C059}"/>
              </a:ext>
            </a:extLst>
          </p:cNvPr>
          <p:cNvGrpSpPr/>
          <p:nvPr/>
        </p:nvGrpSpPr>
        <p:grpSpPr>
          <a:xfrm>
            <a:off x="381000" y="1143001"/>
            <a:ext cx="4457700" cy="2914420"/>
            <a:chOff x="1600935" y="19723915"/>
            <a:chExt cx="4205649" cy="3178907"/>
          </a:xfrm>
        </p:grpSpPr>
        <p:pic>
          <p:nvPicPr>
            <p:cNvPr id="5" name="Picture 4">
              <a:extLst>
                <a:ext uri="{FF2B5EF4-FFF2-40B4-BE49-F238E27FC236}">
                  <a16:creationId xmlns:a16="http://schemas.microsoft.com/office/drawing/2014/main" id="{CBEEEFB8-DB90-7E66-4A75-5F9DB28B4E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691" b="89431" l="9146" r="93293">
                          <a14:foregroundMark x1="70732" y1="34959" x2="70732" y2="34959"/>
                          <a14:foregroundMark x1="63338" y1="29319" x2="93293" y2="62602"/>
                          <a14:foregroundMark x1="93293" y1="62602" x2="88415" y2="64228"/>
                          <a14:foregroundMark x1="44512" y1="32520" x2="56098" y2="39837"/>
                          <a14:foregroundMark x1="65244" y1="50407" x2="76220" y2="58537"/>
                          <a14:foregroundMark x1="64634" y1="63415" x2="79878" y2="61789"/>
                          <a14:foregroundMark x1="79878" y1="61789" x2="84146" y2="61789"/>
                          <a14:foregroundMark x1="76829" y1="78049" x2="23780" y2="78049"/>
                          <a14:foregroundMark x1="43902" y1="79675" x2="59146" y2="82114"/>
                          <a14:foregroundMark x1="59146" y1="82114" x2="73780" y2="77236"/>
                          <a14:foregroundMark x1="73780" y1="77236" x2="73780" y2="76423"/>
                          <a14:foregroundMark x1="36585" y1="73171" x2="21951" y2="70732"/>
                          <a14:foregroundMark x1="21951" y1="70732" x2="20732" y2="73984"/>
                          <a14:foregroundMark x1="29268" y1="43089" x2="13415" y2="26016"/>
                          <a14:foregroundMark x1="13415" y1="26016" x2="26220" y2="14634"/>
                          <a14:foregroundMark x1="29397" y1="23577" x2="31707" y2="30081"/>
                          <a14:foregroundMark x1="28242" y1="20325" x2="29397" y2="23577"/>
                          <a14:foregroundMark x1="26220" y1="14634" x2="28242" y2="20325"/>
                          <a14:foregroundMark x1="31836" y1="20325" x2="23171" y2="5691"/>
                          <a14:foregroundMark x1="32317" y1="21138" x2="31836" y2="20325"/>
                          <a14:foregroundMark x1="23171" y1="5691" x2="14024" y2="20325"/>
                          <a14:foregroundMark x1="14024" y1="20325" x2="20122" y2="39024"/>
                          <a14:foregroundMark x1="20122" y1="39024" x2="24390" y2="43902"/>
                          <a14:foregroundMark x1="19512" y1="8943" x2="14024" y2="29268"/>
                          <a14:foregroundMark x1="14024" y1="29268" x2="14024" y2="32520"/>
                          <a14:foregroundMark x1="34821" y1="20325" x2="25000" y2="6504"/>
                          <a14:foregroundMark x1="35976" y1="21951" x2="34821" y2="20325"/>
                          <a14:foregroundMark x1="25000" y1="6504" x2="24390" y2="6504"/>
                          <a14:foregroundMark x1="32927" y1="73171" x2="48171" y2="75610"/>
                          <a14:foregroundMark x1="48171" y1="75610" x2="51220" y2="77236"/>
                          <a14:foregroundMark x1="77439" y1="58537" x2="61585" y2="58537"/>
                          <a14:foregroundMark x1="61585" y1="58537" x2="57927" y2="55285"/>
                          <a14:foregroundMark x1="43902" y1="33333" x2="56707" y2="43089"/>
                          <a14:foregroundMark x1="47561" y1="38211" x2="52439" y2="43902"/>
                          <a14:foregroundMark x1="46951" y1="36585" x2="49390" y2="39837"/>
                          <a14:foregroundMark x1="46231" y1="23577" x2="40244" y2="21138"/>
                          <a14:foregroundMark x1="62195" y1="30081" x2="46231" y2="23577"/>
                          <a14:backgroundMark x1="64634" y1="8943" x2="64634" y2="8943"/>
                          <a14:backgroundMark x1="63415" y1="9756" x2="63415" y2="9756"/>
                          <a14:backgroundMark x1="62195" y1="11382" x2="62195" y2="11382"/>
                          <a14:backgroundMark x1="62195" y1="13821" x2="62195" y2="13821"/>
                          <a14:backgroundMark x1="61585" y1="14634" x2="61585" y2="14634"/>
                          <a14:backgroundMark x1="37805" y1="32035" x2="37805" y2="32520"/>
                          <a14:backgroundMark x1="37805" y1="26484" x2="37805" y2="27598"/>
                          <a14:backgroundMark x1="37805" y1="32520" x2="39965" y2="38855"/>
                          <a14:backgroundMark x1="45323" y1="51986" x2="54878" y2="62602"/>
                          <a14:backgroundMark x1="54878" y1="62602" x2="61578" y2="65792"/>
                          <a14:backgroundMark x1="65854" y1="8943" x2="65854" y2="8943"/>
                          <a14:backgroundMark x1="65854" y1="6504" x2="65854" y2="6504"/>
                          <a14:backgroundMark x1="60976" y1="67480" x2="60976" y2="67480"/>
                          <a14:backgroundMark x1="61585" y1="67480" x2="61585" y2="67480"/>
                          <a14:backgroundMark x1="64634" y1="69106" x2="64634" y2="69106"/>
                          <a14:backgroundMark x1="60976" y1="23577" x2="59360" y2="23023"/>
                          <a14:backgroundMark x1="37195" y1="20325" x2="37195" y2="20325"/>
                          <a14:backgroundMark x1="38415" y1="23577" x2="38415" y2="23577"/>
                        </a14:backgroundRemoval>
                      </a14:imgEffect>
                    </a14:imgLayer>
                  </a14:imgProps>
                </a:ext>
              </a:extLst>
            </a:blip>
            <a:stretch>
              <a:fillRect/>
            </a:stretch>
          </p:blipFill>
          <p:spPr>
            <a:xfrm>
              <a:off x="1745727" y="20705335"/>
              <a:ext cx="2900517" cy="2197487"/>
            </a:xfrm>
            <a:prstGeom prst="rect">
              <a:avLst/>
            </a:prstGeom>
          </p:spPr>
        </p:pic>
        <p:sp>
          <p:nvSpPr>
            <p:cNvPr id="6" name="Rectangle: Rounded Corners 29">
              <a:extLst>
                <a:ext uri="{FF2B5EF4-FFF2-40B4-BE49-F238E27FC236}">
                  <a16:creationId xmlns:a16="http://schemas.microsoft.com/office/drawing/2014/main" id="{5480E12D-7604-3F5D-7808-0B0064F14EB2}"/>
                </a:ext>
              </a:extLst>
            </p:cNvPr>
            <p:cNvSpPr/>
            <p:nvPr/>
          </p:nvSpPr>
          <p:spPr>
            <a:xfrm>
              <a:off x="2381101" y="20912079"/>
              <a:ext cx="3425483" cy="147007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Freeform: Shape 30">
              <a:extLst>
                <a:ext uri="{FF2B5EF4-FFF2-40B4-BE49-F238E27FC236}">
                  <a16:creationId xmlns:a16="http://schemas.microsoft.com/office/drawing/2014/main" id="{590BE8C8-458B-602D-9773-59313324EA15}"/>
                </a:ext>
              </a:extLst>
            </p:cNvPr>
            <p:cNvSpPr/>
            <p:nvPr/>
          </p:nvSpPr>
          <p:spPr>
            <a:xfrm rot="16200000">
              <a:off x="2089236" y="20231453"/>
              <a:ext cx="792552" cy="739249"/>
            </a:xfrm>
            <a:custGeom>
              <a:avLst/>
              <a:gdLst>
                <a:gd name="connsiteX0" fmla="*/ 0 w 495946"/>
                <a:gd name="connsiteY0" fmla="*/ 805912 h 805912"/>
                <a:gd name="connsiteX1" fmla="*/ 216976 w 495946"/>
                <a:gd name="connsiteY1" fmla="*/ 263471 h 805912"/>
                <a:gd name="connsiteX2" fmla="*/ 495946 w 495946"/>
                <a:gd name="connsiteY2" fmla="*/ 0 h 805912"/>
              </a:gdLst>
              <a:ahLst/>
              <a:cxnLst>
                <a:cxn ang="0">
                  <a:pos x="connsiteX0" y="connsiteY0"/>
                </a:cxn>
                <a:cxn ang="0">
                  <a:pos x="connsiteX1" y="connsiteY1"/>
                </a:cxn>
                <a:cxn ang="0">
                  <a:pos x="connsiteX2" y="connsiteY2"/>
                </a:cxn>
              </a:cxnLst>
              <a:rect l="l" t="t" r="r" b="b"/>
              <a:pathLst>
                <a:path w="495946" h="805912">
                  <a:moveTo>
                    <a:pt x="0" y="805912"/>
                  </a:moveTo>
                  <a:cubicBezTo>
                    <a:pt x="67159" y="601850"/>
                    <a:pt x="134318" y="397789"/>
                    <a:pt x="216976" y="263471"/>
                  </a:cubicBezTo>
                  <a:cubicBezTo>
                    <a:pt x="299634" y="129153"/>
                    <a:pt x="397790" y="64576"/>
                    <a:pt x="495946" y="0"/>
                  </a:cubicBezTo>
                </a:path>
              </a:pathLst>
            </a:cu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Freeform: Shape 31">
              <a:extLst>
                <a:ext uri="{FF2B5EF4-FFF2-40B4-BE49-F238E27FC236}">
                  <a16:creationId xmlns:a16="http://schemas.microsoft.com/office/drawing/2014/main" id="{9D5B2AB6-681F-704C-A974-5D8E49D3061D}"/>
                </a:ext>
              </a:extLst>
            </p:cNvPr>
            <p:cNvSpPr/>
            <p:nvPr/>
          </p:nvSpPr>
          <p:spPr>
            <a:xfrm rot="20290219">
              <a:off x="2736280" y="20291979"/>
              <a:ext cx="399427" cy="685783"/>
            </a:xfrm>
            <a:custGeom>
              <a:avLst/>
              <a:gdLst>
                <a:gd name="connsiteX0" fmla="*/ 0 w 495946"/>
                <a:gd name="connsiteY0" fmla="*/ 805912 h 805912"/>
                <a:gd name="connsiteX1" fmla="*/ 216976 w 495946"/>
                <a:gd name="connsiteY1" fmla="*/ 263471 h 805912"/>
                <a:gd name="connsiteX2" fmla="*/ 495946 w 495946"/>
                <a:gd name="connsiteY2" fmla="*/ 0 h 805912"/>
              </a:gdLst>
              <a:ahLst/>
              <a:cxnLst>
                <a:cxn ang="0">
                  <a:pos x="connsiteX0" y="connsiteY0"/>
                </a:cxn>
                <a:cxn ang="0">
                  <a:pos x="connsiteX1" y="connsiteY1"/>
                </a:cxn>
                <a:cxn ang="0">
                  <a:pos x="connsiteX2" y="connsiteY2"/>
                </a:cxn>
              </a:cxnLst>
              <a:rect l="l" t="t" r="r" b="b"/>
              <a:pathLst>
                <a:path w="495946" h="805912">
                  <a:moveTo>
                    <a:pt x="0" y="805912"/>
                  </a:moveTo>
                  <a:cubicBezTo>
                    <a:pt x="67159" y="601850"/>
                    <a:pt x="134318" y="397789"/>
                    <a:pt x="216976" y="263471"/>
                  </a:cubicBezTo>
                  <a:cubicBezTo>
                    <a:pt x="299634" y="129153"/>
                    <a:pt x="397790" y="64576"/>
                    <a:pt x="495946" y="0"/>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Freeform: Shape 32">
              <a:extLst>
                <a:ext uri="{FF2B5EF4-FFF2-40B4-BE49-F238E27FC236}">
                  <a16:creationId xmlns:a16="http://schemas.microsoft.com/office/drawing/2014/main" id="{6F0D1602-7DED-FF49-443F-4B798DAED072}"/>
                </a:ext>
              </a:extLst>
            </p:cNvPr>
            <p:cNvSpPr/>
            <p:nvPr/>
          </p:nvSpPr>
          <p:spPr>
            <a:xfrm rot="10800000">
              <a:off x="2848177" y="20328082"/>
              <a:ext cx="695619" cy="669271"/>
            </a:xfrm>
            <a:custGeom>
              <a:avLst/>
              <a:gdLst>
                <a:gd name="connsiteX0" fmla="*/ 0 w 495946"/>
                <a:gd name="connsiteY0" fmla="*/ 805912 h 805912"/>
                <a:gd name="connsiteX1" fmla="*/ 216976 w 495946"/>
                <a:gd name="connsiteY1" fmla="*/ 263471 h 805912"/>
                <a:gd name="connsiteX2" fmla="*/ 495946 w 495946"/>
                <a:gd name="connsiteY2" fmla="*/ 0 h 805912"/>
              </a:gdLst>
              <a:ahLst/>
              <a:cxnLst>
                <a:cxn ang="0">
                  <a:pos x="connsiteX0" y="connsiteY0"/>
                </a:cxn>
                <a:cxn ang="0">
                  <a:pos x="connsiteX1" y="connsiteY1"/>
                </a:cxn>
                <a:cxn ang="0">
                  <a:pos x="connsiteX2" y="connsiteY2"/>
                </a:cxn>
              </a:cxnLst>
              <a:rect l="l" t="t" r="r" b="b"/>
              <a:pathLst>
                <a:path w="495946" h="805912">
                  <a:moveTo>
                    <a:pt x="0" y="805912"/>
                  </a:moveTo>
                  <a:cubicBezTo>
                    <a:pt x="67159" y="601850"/>
                    <a:pt x="134318" y="397789"/>
                    <a:pt x="216976" y="263471"/>
                  </a:cubicBezTo>
                  <a:cubicBezTo>
                    <a:pt x="299634" y="129153"/>
                    <a:pt x="397790" y="64576"/>
                    <a:pt x="495946" y="0"/>
                  </a:cubicBez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Freeform: Shape 33">
              <a:extLst>
                <a:ext uri="{FF2B5EF4-FFF2-40B4-BE49-F238E27FC236}">
                  <a16:creationId xmlns:a16="http://schemas.microsoft.com/office/drawing/2014/main" id="{CFC011B3-C74B-277F-6A9E-A553B07E5DB6}"/>
                </a:ext>
              </a:extLst>
            </p:cNvPr>
            <p:cNvSpPr/>
            <p:nvPr/>
          </p:nvSpPr>
          <p:spPr>
            <a:xfrm>
              <a:off x="2848179" y="20988322"/>
              <a:ext cx="736535" cy="1223732"/>
            </a:xfrm>
            <a:custGeom>
              <a:avLst/>
              <a:gdLst>
                <a:gd name="connsiteX0" fmla="*/ 0 w 790414"/>
                <a:gd name="connsiteY0" fmla="*/ 0 h 1301858"/>
                <a:gd name="connsiteX1" fmla="*/ 170482 w 790414"/>
                <a:gd name="connsiteY1" fmla="*/ 976394 h 1301858"/>
                <a:gd name="connsiteX2" fmla="*/ 790414 w 790414"/>
                <a:gd name="connsiteY2" fmla="*/ 1301858 h 1301858"/>
              </a:gdLst>
              <a:ahLst/>
              <a:cxnLst>
                <a:cxn ang="0">
                  <a:pos x="connsiteX0" y="connsiteY0"/>
                </a:cxn>
                <a:cxn ang="0">
                  <a:pos x="connsiteX1" y="connsiteY1"/>
                </a:cxn>
                <a:cxn ang="0">
                  <a:pos x="connsiteX2" y="connsiteY2"/>
                </a:cxn>
              </a:cxnLst>
              <a:rect l="l" t="t" r="r" b="b"/>
              <a:pathLst>
                <a:path w="790414" h="1301858">
                  <a:moveTo>
                    <a:pt x="0" y="0"/>
                  </a:moveTo>
                  <a:cubicBezTo>
                    <a:pt x="19373" y="379709"/>
                    <a:pt x="38746" y="759418"/>
                    <a:pt x="170482" y="976394"/>
                  </a:cubicBezTo>
                  <a:cubicBezTo>
                    <a:pt x="302218" y="1193370"/>
                    <a:pt x="546316" y="1247614"/>
                    <a:pt x="790414" y="1301858"/>
                  </a:cubicBezTo>
                </a:path>
              </a:pathLst>
            </a:cu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Freeform: Shape 34">
              <a:extLst>
                <a:ext uri="{FF2B5EF4-FFF2-40B4-BE49-F238E27FC236}">
                  <a16:creationId xmlns:a16="http://schemas.microsoft.com/office/drawing/2014/main" id="{4E530CB6-2263-32F9-8ED2-D244E6043F14}"/>
                </a:ext>
              </a:extLst>
            </p:cNvPr>
            <p:cNvSpPr/>
            <p:nvPr/>
          </p:nvSpPr>
          <p:spPr>
            <a:xfrm rot="11127686">
              <a:off x="2853439" y="20336913"/>
              <a:ext cx="1249532" cy="717646"/>
            </a:xfrm>
            <a:custGeom>
              <a:avLst/>
              <a:gdLst>
                <a:gd name="connsiteX0" fmla="*/ 0 w 495946"/>
                <a:gd name="connsiteY0" fmla="*/ 805912 h 805912"/>
                <a:gd name="connsiteX1" fmla="*/ 216976 w 495946"/>
                <a:gd name="connsiteY1" fmla="*/ 263471 h 805912"/>
                <a:gd name="connsiteX2" fmla="*/ 495946 w 495946"/>
                <a:gd name="connsiteY2" fmla="*/ 0 h 805912"/>
              </a:gdLst>
              <a:ahLst/>
              <a:cxnLst>
                <a:cxn ang="0">
                  <a:pos x="connsiteX0" y="connsiteY0"/>
                </a:cxn>
                <a:cxn ang="0">
                  <a:pos x="connsiteX1" y="connsiteY1"/>
                </a:cxn>
                <a:cxn ang="0">
                  <a:pos x="connsiteX2" y="connsiteY2"/>
                </a:cxn>
              </a:cxnLst>
              <a:rect l="l" t="t" r="r" b="b"/>
              <a:pathLst>
                <a:path w="495946" h="805912">
                  <a:moveTo>
                    <a:pt x="0" y="805912"/>
                  </a:moveTo>
                  <a:cubicBezTo>
                    <a:pt x="67159" y="601850"/>
                    <a:pt x="134318" y="397789"/>
                    <a:pt x="216976" y="263471"/>
                  </a:cubicBezTo>
                  <a:cubicBezTo>
                    <a:pt x="299634" y="129153"/>
                    <a:pt x="397790" y="64576"/>
                    <a:pt x="495946" y="0"/>
                  </a:cubicBez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1B067DAF-5A7A-845C-F642-EDC68EA98276}"/>
                </a:ext>
              </a:extLst>
            </p:cNvPr>
            <p:cNvPicPr>
              <a:picLocks noChangeAspect="1"/>
            </p:cNvPicPr>
            <p:nvPr/>
          </p:nvPicPr>
          <p:blipFill rotWithShape="1">
            <a:blip r:embed="rId4"/>
            <a:srcRect l="26207" t="1381" r="10390" b="1718"/>
            <a:stretch>
              <a:fillRect/>
            </a:stretch>
          </p:blipFill>
          <p:spPr>
            <a:xfrm>
              <a:off x="2400932" y="21428690"/>
              <a:ext cx="646485" cy="231135"/>
            </a:xfrm>
            <a:prstGeom prst="rect">
              <a:avLst/>
            </a:prstGeom>
          </p:spPr>
        </p:pic>
        <p:sp>
          <p:nvSpPr>
            <p:cNvPr id="13" name="Cube 12">
              <a:extLst>
                <a:ext uri="{FF2B5EF4-FFF2-40B4-BE49-F238E27FC236}">
                  <a16:creationId xmlns:a16="http://schemas.microsoft.com/office/drawing/2014/main" id="{F91B7172-DA23-DE5E-64E1-204BB2F17D66}"/>
                </a:ext>
              </a:extLst>
            </p:cNvPr>
            <p:cNvSpPr/>
            <p:nvPr/>
          </p:nvSpPr>
          <p:spPr>
            <a:xfrm>
              <a:off x="2340184" y="21224614"/>
              <a:ext cx="707233" cy="21012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4" name="Cylinder 37">
              <a:extLst>
                <a:ext uri="{FF2B5EF4-FFF2-40B4-BE49-F238E27FC236}">
                  <a16:creationId xmlns:a16="http://schemas.microsoft.com/office/drawing/2014/main" id="{2CD511D1-C8A6-03EC-D4BA-5958BA0807BE}"/>
                </a:ext>
              </a:extLst>
            </p:cNvPr>
            <p:cNvSpPr/>
            <p:nvPr/>
          </p:nvSpPr>
          <p:spPr>
            <a:xfrm>
              <a:off x="1600935" y="19741156"/>
              <a:ext cx="739249" cy="725518"/>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Suc</a:t>
              </a:r>
              <a:endParaRPr lang="en-US" sz="2400" b="1" dirty="0">
                <a:solidFill>
                  <a:schemeClr val="tx1"/>
                </a:solidFill>
              </a:endParaRPr>
            </a:p>
          </p:txBody>
        </p:sp>
        <p:sp>
          <p:nvSpPr>
            <p:cNvPr id="15" name="Cylinder 38">
              <a:extLst>
                <a:ext uri="{FF2B5EF4-FFF2-40B4-BE49-F238E27FC236}">
                  <a16:creationId xmlns:a16="http://schemas.microsoft.com/office/drawing/2014/main" id="{109B8887-CD7F-F5A5-5B15-D9EBCE2096F8}"/>
                </a:ext>
              </a:extLst>
            </p:cNvPr>
            <p:cNvSpPr/>
            <p:nvPr/>
          </p:nvSpPr>
          <p:spPr>
            <a:xfrm>
              <a:off x="2360001" y="19723915"/>
              <a:ext cx="739249" cy="72551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NaCl</a:t>
              </a:r>
            </a:p>
          </p:txBody>
        </p:sp>
        <p:sp>
          <p:nvSpPr>
            <p:cNvPr id="16" name="Cylinder 39">
              <a:extLst>
                <a:ext uri="{FF2B5EF4-FFF2-40B4-BE49-F238E27FC236}">
                  <a16:creationId xmlns:a16="http://schemas.microsoft.com/office/drawing/2014/main" id="{8558D496-2ADF-FBB8-9F4F-705844617843}"/>
                </a:ext>
              </a:extLst>
            </p:cNvPr>
            <p:cNvSpPr/>
            <p:nvPr/>
          </p:nvSpPr>
          <p:spPr>
            <a:xfrm>
              <a:off x="3123212" y="19723915"/>
              <a:ext cx="739249" cy="725518"/>
            </a:xfrm>
            <a:prstGeom prst="ca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CA</a:t>
              </a:r>
            </a:p>
          </p:txBody>
        </p:sp>
        <p:sp>
          <p:nvSpPr>
            <p:cNvPr id="17" name="Cylinder 40">
              <a:extLst>
                <a:ext uri="{FF2B5EF4-FFF2-40B4-BE49-F238E27FC236}">
                  <a16:creationId xmlns:a16="http://schemas.microsoft.com/office/drawing/2014/main" id="{06366C49-CAA6-460A-F2DF-A900E72534D6}"/>
                </a:ext>
              </a:extLst>
            </p:cNvPr>
            <p:cNvSpPr/>
            <p:nvPr/>
          </p:nvSpPr>
          <p:spPr>
            <a:xfrm>
              <a:off x="3862461" y="19724318"/>
              <a:ext cx="739249" cy="725518"/>
            </a:xfrm>
            <a:prstGeom prst="can">
              <a:avLst/>
            </a:prstGeom>
            <a:solidFill>
              <a:srgbClr val="FF7C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Quin</a:t>
              </a:r>
            </a:p>
          </p:txBody>
        </p:sp>
      </p:grpSp>
      <p:sp>
        <p:nvSpPr>
          <p:cNvPr id="19" name="TextBox 18">
            <a:extLst>
              <a:ext uri="{FF2B5EF4-FFF2-40B4-BE49-F238E27FC236}">
                <a16:creationId xmlns:a16="http://schemas.microsoft.com/office/drawing/2014/main" id="{7AE01E15-1B59-5DF9-3CAA-18D598BFA4EF}"/>
              </a:ext>
            </a:extLst>
          </p:cNvPr>
          <p:cNvSpPr txBox="1"/>
          <p:nvPr/>
        </p:nvSpPr>
        <p:spPr>
          <a:xfrm>
            <a:off x="0" y="3917002"/>
            <a:ext cx="3848100" cy="2862322"/>
          </a:xfrm>
          <a:prstGeom prst="rect">
            <a:avLst/>
          </a:prstGeom>
          <a:noFill/>
        </p:spPr>
        <p:txBody>
          <a:bodyPr wrap="square" rtlCol="0">
            <a:spAutoFit/>
          </a:bodyPr>
          <a:lstStyle/>
          <a:p>
            <a:r>
              <a:rPr lang="en-US" sz="2000" b="1" dirty="0"/>
              <a:t>Data acquisition: </a:t>
            </a:r>
            <a:r>
              <a:rPr lang="en-US" sz="2000" dirty="0"/>
              <a:t>Sucrose [0.3M], NaCl [0.1M], Citric Acid [0.1M], and Quinine [1 mM] were delivered directly onto the tongue of female long-</a:t>
            </a:r>
            <a:r>
              <a:rPr lang="en-US" sz="2000" dirty="0" err="1"/>
              <a:t>evans</a:t>
            </a:r>
            <a:r>
              <a:rPr lang="en-US" sz="2000" dirty="0"/>
              <a:t> rats in a pseudo-random order using an intra-oral cannula. Extracellular recordings were taken from GC while tastes were delivered.  </a:t>
            </a:r>
          </a:p>
        </p:txBody>
      </p:sp>
      <p:pic>
        <p:nvPicPr>
          <p:cNvPr id="21" name="Picture 20">
            <a:extLst>
              <a:ext uri="{FF2B5EF4-FFF2-40B4-BE49-F238E27FC236}">
                <a16:creationId xmlns:a16="http://schemas.microsoft.com/office/drawing/2014/main" id="{6DE97C63-31B1-DC9F-B843-BEFE2F92C4A1}"/>
              </a:ext>
            </a:extLst>
          </p:cNvPr>
          <p:cNvPicPr>
            <a:picLocks noChangeAspect="1"/>
          </p:cNvPicPr>
          <p:nvPr/>
        </p:nvPicPr>
        <p:blipFill>
          <a:blip r:embed="rId5"/>
          <a:stretch>
            <a:fillRect/>
          </a:stretch>
        </p:blipFill>
        <p:spPr>
          <a:xfrm>
            <a:off x="4292874" y="931212"/>
            <a:ext cx="6972312" cy="1352836"/>
          </a:xfrm>
          <a:prstGeom prst="rect">
            <a:avLst/>
          </a:prstGeom>
        </p:spPr>
      </p:pic>
      <p:sp>
        <p:nvSpPr>
          <p:cNvPr id="23" name="Left Brace 22">
            <a:extLst>
              <a:ext uri="{FF2B5EF4-FFF2-40B4-BE49-F238E27FC236}">
                <a16:creationId xmlns:a16="http://schemas.microsoft.com/office/drawing/2014/main" id="{D6EA4CB5-36F4-4316-25D0-DE12B279865B}"/>
              </a:ext>
            </a:extLst>
          </p:cNvPr>
          <p:cNvSpPr/>
          <p:nvPr/>
        </p:nvSpPr>
        <p:spPr>
          <a:xfrm rot="16200000">
            <a:off x="4726365" y="1924367"/>
            <a:ext cx="141123" cy="23337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4" name="Left Brace 23">
            <a:extLst>
              <a:ext uri="{FF2B5EF4-FFF2-40B4-BE49-F238E27FC236}">
                <a16:creationId xmlns:a16="http://schemas.microsoft.com/office/drawing/2014/main" id="{4ECFA049-36C8-AE14-0CC4-773E576596B8}"/>
              </a:ext>
            </a:extLst>
          </p:cNvPr>
          <p:cNvSpPr/>
          <p:nvPr/>
        </p:nvSpPr>
        <p:spPr>
          <a:xfrm rot="16200000">
            <a:off x="4843051" y="2035317"/>
            <a:ext cx="141123" cy="23337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26E835D5-6055-AF61-5F9A-ABF489363914}"/>
              </a:ext>
            </a:extLst>
          </p:cNvPr>
          <p:cNvSpPr/>
          <p:nvPr/>
        </p:nvSpPr>
        <p:spPr>
          <a:xfrm>
            <a:off x="5171940" y="2054111"/>
            <a:ext cx="180365" cy="978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66DD14B-704A-5D93-2886-86393D610E3A}"/>
              </a:ext>
            </a:extLst>
          </p:cNvPr>
          <p:cNvSpPr txBox="1"/>
          <p:nvPr/>
        </p:nvSpPr>
        <p:spPr>
          <a:xfrm>
            <a:off x="4154633" y="2222565"/>
            <a:ext cx="7577341" cy="646331"/>
          </a:xfrm>
          <a:prstGeom prst="rect">
            <a:avLst/>
          </a:prstGeom>
          <a:noFill/>
        </p:spPr>
        <p:txBody>
          <a:bodyPr wrap="square" rtlCol="0">
            <a:spAutoFit/>
          </a:bodyPr>
          <a:lstStyle/>
          <a:p>
            <a:r>
              <a:rPr lang="en-US" b="1" dirty="0"/>
              <a:t>Inferring firing rate </a:t>
            </a:r>
            <a:r>
              <a:rPr lang="en-US" dirty="0"/>
              <a:t>from spike train– rolling window (very basic; 250 </a:t>
            </a:r>
            <a:r>
              <a:rPr lang="en-US" dirty="0" err="1"/>
              <a:t>ms</a:t>
            </a:r>
            <a:r>
              <a:rPr lang="en-US" dirty="0"/>
              <a:t> window with 25 </a:t>
            </a:r>
            <a:r>
              <a:rPr lang="en-US" dirty="0" err="1"/>
              <a:t>ms</a:t>
            </a:r>
            <a:r>
              <a:rPr lang="en-US" dirty="0"/>
              <a:t> step)</a:t>
            </a:r>
          </a:p>
        </p:txBody>
      </p:sp>
      <p:sp>
        <p:nvSpPr>
          <p:cNvPr id="28" name="TextBox 27">
            <a:extLst>
              <a:ext uri="{FF2B5EF4-FFF2-40B4-BE49-F238E27FC236}">
                <a16:creationId xmlns:a16="http://schemas.microsoft.com/office/drawing/2014/main" id="{49A08BD2-1456-67E7-9288-CDBFA6BD9D35}"/>
              </a:ext>
            </a:extLst>
          </p:cNvPr>
          <p:cNvSpPr txBox="1"/>
          <p:nvPr/>
        </p:nvSpPr>
        <p:spPr>
          <a:xfrm>
            <a:off x="4082871" y="2957347"/>
            <a:ext cx="7963356" cy="1200329"/>
          </a:xfrm>
          <a:prstGeom prst="rect">
            <a:avLst/>
          </a:prstGeom>
          <a:noFill/>
        </p:spPr>
        <p:txBody>
          <a:bodyPr wrap="square" rtlCol="0">
            <a:spAutoFit/>
          </a:bodyPr>
          <a:lstStyle/>
          <a:p>
            <a:r>
              <a:rPr lang="en-US" b="1" dirty="0"/>
              <a:t>Dimensionality reduction: </a:t>
            </a:r>
          </a:p>
          <a:p>
            <a:pPr marL="342900" indent="-342900">
              <a:buAutoNum type="arabicPeriod"/>
            </a:pPr>
            <a:r>
              <a:rPr lang="en-US" dirty="0"/>
              <a:t>PCA– only really useful for linearly correlated data (?) </a:t>
            </a:r>
          </a:p>
          <a:p>
            <a:pPr marL="342900" indent="-342900">
              <a:buAutoNum type="arabicPeriod"/>
            </a:pPr>
            <a:r>
              <a:rPr lang="en-US" dirty="0"/>
              <a:t>Autoencoder RNN (block diagram below)– able to capture non-linear dynamics</a:t>
            </a:r>
          </a:p>
        </p:txBody>
      </p:sp>
      <p:sp>
        <p:nvSpPr>
          <p:cNvPr id="35" name="Rectangle 34">
            <a:extLst>
              <a:ext uri="{FF2B5EF4-FFF2-40B4-BE49-F238E27FC236}">
                <a16:creationId xmlns:a16="http://schemas.microsoft.com/office/drawing/2014/main" id="{DE642B91-C037-5720-7504-31B565413A8D}"/>
              </a:ext>
            </a:extLst>
          </p:cNvPr>
          <p:cNvSpPr/>
          <p:nvPr/>
        </p:nvSpPr>
        <p:spPr>
          <a:xfrm>
            <a:off x="4571063" y="4128993"/>
            <a:ext cx="1159127" cy="1269260"/>
          </a:xfrm>
          <a:prstGeom prst="rect">
            <a:avLst/>
          </a:prstGeom>
          <a:solidFill>
            <a:srgbClr val="83CC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Original Input Data </a:t>
            </a:r>
          </a:p>
        </p:txBody>
      </p:sp>
      <p:sp>
        <p:nvSpPr>
          <p:cNvPr id="36" name="Rectangle 35">
            <a:extLst>
              <a:ext uri="{FF2B5EF4-FFF2-40B4-BE49-F238E27FC236}">
                <a16:creationId xmlns:a16="http://schemas.microsoft.com/office/drawing/2014/main" id="{15C34918-86DC-B12F-E978-792CEE6215F7}"/>
              </a:ext>
            </a:extLst>
          </p:cNvPr>
          <p:cNvSpPr/>
          <p:nvPr/>
        </p:nvSpPr>
        <p:spPr>
          <a:xfrm>
            <a:off x="6192683" y="4570674"/>
            <a:ext cx="1349846" cy="4663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Encoding Step</a:t>
            </a:r>
          </a:p>
        </p:txBody>
      </p:sp>
      <p:sp>
        <p:nvSpPr>
          <p:cNvPr id="37" name="Rectangle 36">
            <a:extLst>
              <a:ext uri="{FF2B5EF4-FFF2-40B4-BE49-F238E27FC236}">
                <a16:creationId xmlns:a16="http://schemas.microsoft.com/office/drawing/2014/main" id="{7762340B-B852-5A96-1F8B-81AAB689B7A6}"/>
              </a:ext>
            </a:extLst>
          </p:cNvPr>
          <p:cNvSpPr/>
          <p:nvPr/>
        </p:nvSpPr>
        <p:spPr>
          <a:xfrm>
            <a:off x="7966472" y="4239559"/>
            <a:ext cx="1946505" cy="1074670"/>
          </a:xfrm>
          <a:prstGeom prst="rect">
            <a:avLst/>
          </a:prstGeom>
          <a:solidFill>
            <a:srgbClr val="EFC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Low-Dimensional  (8 dims) RNN</a:t>
            </a:r>
          </a:p>
        </p:txBody>
      </p:sp>
      <p:sp>
        <p:nvSpPr>
          <p:cNvPr id="38" name="Right Arrow 37">
            <a:extLst>
              <a:ext uri="{FF2B5EF4-FFF2-40B4-BE49-F238E27FC236}">
                <a16:creationId xmlns:a16="http://schemas.microsoft.com/office/drawing/2014/main" id="{6CB57B5A-6C4F-1CC9-33CD-8C777030AF29}"/>
              </a:ext>
            </a:extLst>
          </p:cNvPr>
          <p:cNvSpPr/>
          <p:nvPr/>
        </p:nvSpPr>
        <p:spPr>
          <a:xfrm>
            <a:off x="5903659" y="4609437"/>
            <a:ext cx="346679" cy="33491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05EF1381-9FB3-F77B-9B59-07B4A363F25E}"/>
              </a:ext>
            </a:extLst>
          </p:cNvPr>
          <p:cNvSpPr/>
          <p:nvPr/>
        </p:nvSpPr>
        <p:spPr>
          <a:xfrm>
            <a:off x="7495804" y="4556065"/>
            <a:ext cx="346679" cy="33491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8B8677F-3C1A-2F4D-E411-AE0000E997FD}"/>
              </a:ext>
            </a:extLst>
          </p:cNvPr>
          <p:cNvSpPr/>
          <p:nvPr/>
        </p:nvSpPr>
        <p:spPr>
          <a:xfrm>
            <a:off x="7537994" y="5398253"/>
            <a:ext cx="2687613" cy="1353023"/>
          </a:xfrm>
          <a:prstGeom prst="rect">
            <a:avLst/>
          </a:prstGeom>
          <a:solidFill>
            <a:srgbClr val="83CC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Reconstructed Data (should be identical to input)</a:t>
            </a:r>
          </a:p>
        </p:txBody>
      </p:sp>
      <p:sp>
        <p:nvSpPr>
          <p:cNvPr id="41" name="Rectangle 40">
            <a:extLst>
              <a:ext uri="{FF2B5EF4-FFF2-40B4-BE49-F238E27FC236}">
                <a16:creationId xmlns:a16="http://schemas.microsoft.com/office/drawing/2014/main" id="{D2742A11-82BC-5228-76F1-003456BE0015}"/>
              </a:ext>
            </a:extLst>
          </p:cNvPr>
          <p:cNvSpPr/>
          <p:nvPr/>
        </p:nvSpPr>
        <p:spPr>
          <a:xfrm>
            <a:off x="5391499" y="5788548"/>
            <a:ext cx="1349846" cy="4663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Decoding Step</a:t>
            </a:r>
          </a:p>
        </p:txBody>
      </p:sp>
      <p:sp>
        <p:nvSpPr>
          <p:cNvPr id="42" name="Right Arrow 41">
            <a:extLst>
              <a:ext uri="{FF2B5EF4-FFF2-40B4-BE49-F238E27FC236}">
                <a16:creationId xmlns:a16="http://schemas.microsoft.com/office/drawing/2014/main" id="{C805A128-13EC-8044-D343-B0769E06D427}"/>
              </a:ext>
            </a:extLst>
          </p:cNvPr>
          <p:cNvSpPr/>
          <p:nvPr/>
        </p:nvSpPr>
        <p:spPr>
          <a:xfrm>
            <a:off x="6831278" y="5792099"/>
            <a:ext cx="346679" cy="33491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78CF6FC5-6C47-89EF-A0DA-167810AB1F81}"/>
              </a:ext>
            </a:extLst>
          </p:cNvPr>
          <p:cNvSpPr/>
          <p:nvPr/>
        </p:nvSpPr>
        <p:spPr>
          <a:xfrm>
            <a:off x="4789034" y="5792099"/>
            <a:ext cx="346679" cy="33491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9CAF556C-EE90-EB5E-FD71-540BB7B706A9}"/>
              </a:ext>
            </a:extLst>
          </p:cNvPr>
          <p:cNvSpPr/>
          <p:nvPr/>
        </p:nvSpPr>
        <p:spPr>
          <a:xfrm>
            <a:off x="10225607" y="4570674"/>
            <a:ext cx="346679" cy="33491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7992-69B6-D675-0648-44A6772DF744}"/>
              </a:ext>
            </a:extLst>
          </p:cNvPr>
          <p:cNvSpPr>
            <a:spLocks noGrp="1"/>
          </p:cNvSpPr>
          <p:nvPr>
            <p:ph type="title"/>
          </p:nvPr>
        </p:nvSpPr>
        <p:spPr/>
        <p:txBody>
          <a:bodyPr/>
          <a:lstStyle/>
          <a:p>
            <a:r>
              <a:rPr lang="en-US" dirty="0"/>
              <a:t>What am I currently able to argue to you?</a:t>
            </a:r>
          </a:p>
        </p:txBody>
      </p:sp>
      <p:sp>
        <p:nvSpPr>
          <p:cNvPr id="3" name="Content Placeholder 2">
            <a:extLst>
              <a:ext uri="{FF2B5EF4-FFF2-40B4-BE49-F238E27FC236}">
                <a16:creationId xmlns:a16="http://schemas.microsoft.com/office/drawing/2014/main" id="{A16B466D-AEC0-717B-953F-A6F89FCB7D67}"/>
              </a:ext>
            </a:extLst>
          </p:cNvPr>
          <p:cNvSpPr>
            <a:spLocks noGrp="1"/>
          </p:cNvSpPr>
          <p:nvPr>
            <p:ph idx="1"/>
          </p:nvPr>
        </p:nvSpPr>
        <p:spPr/>
        <p:txBody>
          <a:bodyPr/>
          <a:lstStyle/>
          <a:p>
            <a:r>
              <a:rPr lang="en-US" dirty="0"/>
              <a:t>What I am arguing: that interesting, non-linear dynamics exist in GC between epochs</a:t>
            </a:r>
          </a:p>
          <a:p>
            <a:pPr lvl="1"/>
            <a:r>
              <a:rPr lang="en-US" dirty="0"/>
              <a:t>I have demonstrated this on a single-neuron basis </a:t>
            </a:r>
          </a:p>
          <a:p>
            <a:pPr lvl="1"/>
            <a:r>
              <a:rPr lang="en-US" dirty="0"/>
              <a:t>Working on doing so on a population basis </a:t>
            </a:r>
          </a:p>
          <a:p>
            <a:pPr lvl="2"/>
            <a:r>
              <a:rPr lang="en-US" dirty="0"/>
              <a:t>(input here would be great)</a:t>
            </a:r>
          </a:p>
          <a:p>
            <a:r>
              <a:rPr lang="en-US" dirty="0"/>
              <a:t>What I may be able to make a claim about: The *general* characteristics of these dynamics, including some theories as to what’s what</a:t>
            </a:r>
          </a:p>
          <a:p>
            <a:r>
              <a:rPr lang="en-US" dirty="0"/>
              <a:t>What I am not yet to the point of making a claim about: Specific classification </a:t>
            </a:r>
          </a:p>
        </p:txBody>
      </p:sp>
    </p:spTree>
    <p:extLst>
      <p:ext uri="{BB962C8B-B14F-4D97-AF65-F5344CB8AC3E}">
        <p14:creationId xmlns:p14="http://schemas.microsoft.com/office/powerpoint/2010/main" val="90337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477B-971A-C71A-20FE-40AF1087539C}"/>
              </a:ext>
            </a:extLst>
          </p:cNvPr>
          <p:cNvSpPr>
            <a:spLocks noGrp="1"/>
          </p:cNvSpPr>
          <p:nvPr>
            <p:ph type="title"/>
          </p:nvPr>
        </p:nvSpPr>
        <p:spPr/>
        <p:txBody>
          <a:bodyPr/>
          <a:lstStyle/>
          <a:p>
            <a:r>
              <a:rPr lang="en-US" dirty="0"/>
              <a:t>The question I’m trying to answer right now</a:t>
            </a:r>
          </a:p>
        </p:txBody>
      </p:sp>
      <p:sp>
        <p:nvSpPr>
          <p:cNvPr id="3" name="Content Placeholder 2">
            <a:extLst>
              <a:ext uri="{FF2B5EF4-FFF2-40B4-BE49-F238E27FC236}">
                <a16:creationId xmlns:a16="http://schemas.microsoft.com/office/drawing/2014/main" id="{7A0744C1-028B-57FE-5458-2F7FAE276842}"/>
              </a:ext>
            </a:extLst>
          </p:cNvPr>
          <p:cNvSpPr>
            <a:spLocks noGrp="1"/>
          </p:cNvSpPr>
          <p:nvPr>
            <p:ph idx="1"/>
          </p:nvPr>
        </p:nvSpPr>
        <p:spPr>
          <a:xfrm>
            <a:off x="838199" y="1825625"/>
            <a:ext cx="11068455" cy="4351338"/>
          </a:xfrm>
        </p:spPr>
        <p:txBody>
          <a:bodyPr>
            <a:normAutofit fontScale="92500" lnSpcReduction="10000"/>
          </a:bodyPr>
          <a:lstStyle/>
          <a:p>
            <a:r>
              <a:rPr lang="en-US" dirty="0"/>
              <a:t>I’m focused on proving non-random and state-specific dynamics. I have basic descriptive stats for single-neuron. Doing the same for the multi-variate states I’ve shown you can be done (</a:t>
            </a:r>
            <a:r>
              <a:rPr lang="en-US" dirty="0" err="1"/>
              <a:t>eg.</a:t>
            </a:r>
            <a:r>
              <a:rPr lang="en-US" dirty="0"/>
              <a:t> multi-variate t-test); rigorously proving this is more involved</a:t>
            </a:r>
          </a:p>
          <a:p>
            <a:pPr lvl="1"/>
            <a:r>
              <a:rPr lang="en-US" dirty="0"/>
              <a:t>This is what I’m stuck on</a:t>
            </a:r>
          </a:p>
          <a:p>
            <a:pPr lvl="1"/>
            <a:r>
              <a:rPr lang="en-US" dirty="0"/>
              <a:t>The latter part attempting to test rigorously that the pattern of activity in one state is different from other states.</a:t>
            </a:r>
          </a:p>
          <a:p>
            <a:pPr marL="0" indent="0">
              <a:buNone/>
            </a:pPr>
            <a:r>
              <a:rPr lang="en-US" dirty="0"/>
              <a:t>- Handling noise (proving these dynamics are not noise) is also part of this </a:t>
            </a:r>
          </a:p>
          <a:p>
            <a:pPr marL="0" indent="0">
              <a:buNone/>
            </a:pPr>
            <a:endParaRPr lang="en-US" dirty="0"/>
          </a:p>
          <a:p>
            <a:pPr marL="0" indent="0">
              <a:buNone/>
            </a:pPr>
            <a:endParaRPr lang="en-US" dirty="0"/>
          </a:p>
          <a:p>
            <a:pPr marL="0" indent="0">
              <a:buNone/>
            </a:pPr>
            <a:r>
              <a:rPr lang="en-US" dirty="0"/>
              <a:t>First, some background: </a:t>
            </a:r>
          </a:p>
        </p:txBody>
      </p:sp>
    </p:spTree>
    <p:extLst>
      <p:ext uri="{BB962C8B-B14F-4D97-AF65-F5344CB8AC3E}">
        <p14:creationId xmlns:p14="http://schemas.microsoft.com/office/powerpoint/2010/main" val="288118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1B79-3684-7065-B5BD-2AD2660868A9}"/>
              </a:ext>
            </a:extLst>
          </p:cNvPr>
          <p:cNvSpPr>
            <a:spLocks noGrp="1"/>
          </p:cNvSpPr>
          <p:nvPr>
            <p:ph type="title"/>
          </p:nvPr>
        </p:nvSpPr>
        <p:spPr>
          <a:xfrm>
            <a:off x="0" y="88266"/>
            <a:ext cx="9626600" cy="812800"/>
          </a:xfrm>
        </p:spPr>
        <p:txBody>
          <a:bodyPr>
            <a:normAutofit fontScale="90000"/>
          </a:bodyPr>
          <a:lstStyle/>
          <a:p>
            <a:r>
              <a:rPr lang="en-US" dirty="0"/>
              <a:t>Starting with 1 neuron across trials-- What’s the deal with SEM duration? </a:t>
            </a:r>
          </a:p>
        </p:txBody>
      </p:sp>
      <p:sp>
        <p:nvSpPr>
          <p:cNvPr id="3" name="Content Placeholder 2">
            <a:extLst>
              <a:ext uri="{FF2B5EF4-FFF2-40B4-BE49-F238E27FC236}">
                <a16:creationId xmlns:a16="http://schemas.microsoft.com/office/drawing/2014/main" id="{08889A2B-372E-5D25-7779-F31BCE9DD6E9}"/>
              </a:ext>
            </a:extLst>
          </p:cNvPr>
          <p:cNvSpPr>
            <a:spLocks noGrp="1"/>
          </p:cNvSpPr>
          <p:nvPr>
            <p:ph idx="1"/>
          </p:nvPr>
        </p:nvSpPr>
        <p:spPr>
          <a:xfrm>
            <a:off x="4102100" y="1179880"/>
            <a:ext cx="5524500" cy="6070006"/>
          </a:xfrm>
        </p:spPr>
        <p:txBody>
          <a:bodyPr>
            <a:normAutofit fontScale="92500" lnSpcReduction="10000"/>
          </a:bodyPr>
          <a:lstStyle/>
          <a:p>
            <a:r>
              <a:rPr lang="en-US" dirty="0"/>
              <a:t>Left: Mean firing rate across all trials for a single neuron; standard error of mean mapped around</a:t>
            </a:r>
          </a:p>
          <a:p>
            <a:pPr lvl="1"/>
            <a:r>
              <a:rPr lang="en-US" dirty="0" err="1"/>
              <a:t>Uninterpolated</a:t>
            </a:r>
            <a:r>
              <a:rPr lang="en-US" dirty="0"/>
              <a:t> data</a:t>
            </a:r>
          </a:p>
          <a:p>
            <a:r>
              <a:rPr lang="en-US" dirty="0"/>
              <a:t>Right: timing of state transitions across all 30 trials for this one neuron. This variation is a feature, not a bug. </a:t>
            </a:r>
          </a:p>
          <a:p>
            <a:pPr marL="0" indent="0">
              <a:buNone/>
            </a:pPr>
            <a:r>
              <a:rPr lang="en-US" dirty="0"/>
              <a:t>Hypotheses: </a:t>
            </a:r>
          </a:p>
          <a:p>
            <a:pPr>
              <a:buFontTx/>
              <a:buChar char="-"/>
            </a:pPr>
            <a:r>
              <a:rPr lang="en-US" dirty="0"/>
              <a:t>Nonlinear dynamics present (multiple different types, so it seems)</a:t>
            </a:r>
          </a:p>
          <a:p>
            <a:pPr>
              <a:buFontTx/>
              <a:buChar char="-"/>
            </a:pPr>
            <a:r>
              <a:rPr lang="en-US" dirty="0"/>
              <a:t>State durations are important – Positing that these reveal the time it takes the </a:t>
            </a:r>
            <a:r>
              <a:rPr lang="en-US" u="sng" dirty="0"/>
              <a:t>population </a:t>
            </a:r>
            <a:r>
              <a:rPr lang="en-US" dirty="0"/>
              <a:t>to reach completion in processing</a:t>
            </a:r>
          </a:p>
        </p:txBody>
      </p:sp>
      <p:pic>
        <p:nvPicPr>
          <p:cNvPr id="4" name="Picture 3">
            <a:extLst>
              <a:ext uri="{FF2B5EF4-FFF2-40B4-BE49-F238E27FC236}">
                <a16:creationId xmlns:a16="http://schemas.microsoft.com/office/drawing/2014/main" id="{C7FAFE54-FE78-FD85-C21F-FF25E44A4488}"/>
              </a:ext>
            </a:extLst>
          </p:cNvPr>
          <p:cNvPicPr>
            <a:picLocks noChangeAspect="1"/>
          </p:cNvPicPr>
          <p:nvPr/>
        </p:nvPicPr>
        <p:blipFill>
          <a:blip r:embed="rId3"/>
          <a:stretch>
            <a:fillRect/>
          </a:stretch>
        </p:blipFill>
        <p:spPr>
          <a:xfrm>
            <a:off x="139700" y="966382"/>
            <a:ext cx="3791901" cy="5055868"/>
          </a:xfrm>
          <a:prstGeom prst="rect">
            <a:avLst/>
          </a:prstGeom>
        </p:spPr>
      </p:pic>
      <p:pic>
        <p:nvPicPr>
          <p:cNvPr id="5" name="Picture 4">
            <a:extLst>
              <a:ext uri="{FF2B5EF4-FFF2-40B4-BE49-F238E27FC236}">
                <a16:creationId xmlns:a16="http://schemas.microsoft.com/office/drawing/2014/main" id="{5AC0E51D-5FE6-029F-EB56-D3F46A81DC2B}"/>
              </a:ext>
            </a:extLst>
          </p:cNvPr>
          <p:cNvPicPr>
            <a:picLocks noChangeAspect="1"/>
          </p:cNvPicPr>
          <p:nvPr/>
        </p:nvPicPr>
        <p:blipFill>
          <a:blip r:embed="rId4"/>
          <a:stretch>
            <a:fillRect/>
          </a:stretch>
        </p:blipFill>
        <p:spPr>
          <a:xfrm>
            <a:off x="9435391" y="25401"/>
            <a:ext cx="2451188" cy="6660298"/>
          </a:xfrm>
          <a:prstGeom prst="rect">
            <a:avLst/>
          </a:prstGeom>
        </p:spPr>
      </p:pic>
      <p:sp>
        <p:nvSpPr>
          <p:cNvPr id="6" name="TextBox 5">
            <a:extLst>
              <a:ext uri="{FF2B5EF4-FFF2-40B4-BE49-F238E27FC236}">
                <a16:creationId xmlns:a16="http://schemas.microsoft.com/office/drawing/2014/main" id="{9B21B3DA-92A0-79D2-F849-2936474FC5CE}"/>
              </a:ext>
            </a:extLst>
          </p:cNvPr>
          <p:cNvSpPr txBox="1"/>
          <p:nvPr/>
        </p:nvSpPr>
        <p:spPr>
          <a:xfrm>
            <a:off x="139700" y="5956934"/>
            <a:ext cx="3791901" cy="923330"/>
          </a:xfrm>
          <a:prstGeom prst="rect">
            <a:avLst/>
          </a:prstGeom>
          <a:noFill/>
        </p:spPr>
        <p:txBody>
          <a:bodyPr wrap="square" rtlCol="0">
            <a:spAutoFit/>
          </a:bodyPr>
          <a:lstStyle/>
          <a:p>
            <a:r>
              <a:rPr lang="en-US" dirty="0"/>
              <a:t>Mean firing rate and standard error of mean across trials for </a:t>
            </a:r>
            <a:r>
              <a:rPr lang="en-US" u="sng" dirty="0"/>
              <a:t>one neuron (30 trials)</a:t>
            </a:r>
            <a:endParaRPr lang="en-US" dirty="0"/>
          </a:p>
        </p:txBody>
      </p:sp>
    </p:spTree>
    <p:extLst>
      <p:ext uri="{BB962C8B-B14F-4D97-AF65-F5344CB8AC3E}">
        <p14:creationId xmlns:p14="http://schemas.microsoft.com/office/powerpoint/2010/main" val="26878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22E8-931A-A85A-2370-98C9A776137C}"/>
              </a:ext>
            </a:extLst>
          </p:cNvPr>
          <p:cNvSpPr>
            <a:spLocks noGrp="1"/>
          </p:cNvSpPr>
          <p:nvPr>
            <p:ph type="title"/>
          </p:nvPr>
        </p:nvSpPr>
        <p:spPr>
          <a:xfrm>
            <a:off x="0" y="-1044"/>
            <a:ext cx="12192000" cy="1220590"/>
          </a:xfrm>
        </p:spPr>
        <p:txBody>
          <a:bodyPr>
            <a:normAutofit fontScale="90000"/>
          </a:bodyPr>
          <a:lstStyle/>
          <a:p>
            <a:r>
              <a:rPr lang="en-US" dirty="0"/>
              <a:t>Many Single-neuron evidence for dynamics (one taste)</a:t>
            </a:r>
          </a:p>
        </p:txBody>
      </p:sp>
      <p:sp>
        <p:nvSpPr>
          <p:cNvPr id="3" name="Content Placeholder 2">
            <a:extLst>
              <a:ext uri="{FF2B5EF4-FFF2-40B4-BE49-F238E27FC236}">
                <a16:creationId xmlns:a16="http://schemas.microsoft.com/office/drawing/2014/main" id="{88D7F4E7-B92C-9D1D-7293-66A1FFA9BF29}"/>
              </a:ext>
            </a:extLst>
          </p:cNvPr>
          <p:cNvSpPr>
            <a:spLocks noGrp="1"/>
          </p:cNvSpPr>
          <p:nvPr>
            <p:ph idx="1"/>
          </p:nvPr>
        </p:nvSpPr>
        <p:spPr>
          <a:xfrm>
            <a:off x="4372" y="5575663"/>
            <a:ext cx="6970642" cy="1514250"/>
          </a:xfrm>
        </p:spPr>
        <p:txBody>
          <a:bodyPr>
            <a:normAutofit fontScale="62500" lnSpcReduction="20000"/>
          </a:bodyPr>
          <a:lstStyle/>
          <a:p>
            <a:pPr marL="0" indent="0">
              <a:buNone/>
            </a:pPr>
            <a:r>
              <a:rPr lang="en-US" sz="2800" dirty="0"/>
              <a:t>Representative sample of single-neuron trial-averaged firing rate over time for a single stimulus and single epoch (sucrose, identification). Standard error of the mean plotted in grey around trial-average line. Distinct neuron-to-neuron differences in dynamics seemingly appear, suggesting multiple attractor paradigms may be present within a given epoch for a given population.</a:t>
            </a:r>
            <a:endParaRPr lang="en-US" dirty="0"/>
          </a:p>
        </p:txBody>
      </p:sp>
      <p:pic>
        <p:nvPicPr>
          <p:cNvPr id="43" name="Picture 42" descr="A graph of different lines&#10;&#10;Description automatically generated with medium confidence">
            <a:extLst>
              <a:ext uri="{FF2B5EF4-FFF2-40B4-BE49-F238E27FC236}">
                <a16:creationId xmlns:a16="http://schemas.microsoft.com/office/drawing/2014/main" id="{EE445119-AD69-E97C-5295-419D0E06B2C1}"/>
              </a:ext>
            </a:extLst>
          </p:cNvPr>
          <p:cNvPicPr>
            <a:picLocks noChangeAspect="1"/>
          </p:cNvPicPr>
          <p:nvPr/>
        </p:nvPicPr>
        <p:blipFill rotWithShape="1">
          <a:blip r:embed="rId2"/>
          <a:srcRect t="1713" r="-541" b="24849"/>
          <a:stretch/>
        </p:blipFill>
        <p:spPr>
          <a:xfrm>
            <a:off x="260535" y="1037871"/>
            <a:ext cx="6458317" cy="4495611"/>
          </a:xfrm>
          <a:prstGeom prst="rect">
            <a:avLst/>
          </a:prstGeom>
        </p:spPr>
      </p:pic>
      <p:pic>
        <p:nvPicPr>
          <p:cNvPr id="45" name="Picture 44">
            <a:extLst>
              <a:ext uri="{FF2B5EF4-FFF2-40B4-BE49-F238E27FC236}">
                <a16:creationId xmlns:a16="http://schemas.microsoft.com/office/drawing/2014/main" id="{C243941B-C8A7-4C44-5415-1F7222C71399}"/>
              </a:ext>
            </a:extLst>
          </p:cNvPr>
          <p:cNvPicPr>
            <a:picLocks noChangeAspect="1"/>
          </p:cNvPicPr>
          <p:nvPr/>
        </p:nvPicPr>
        <p:blipFill>
          <a:blip r:embed="rId3"/>
          <a:stretch>
            <a:fillRect/>
          </a:stretch>
        </p:blipFill>
        <p:spPr>
          <a:xfrm>
            <a:off x="7468796" y="1219545"/>
            <a:ext cx="4057283" cy="3239988"/>
          </a:xfrm>
          <a:prstGeom prst="rect">
            <a:avLst/>
          </a:prstGeom>
        </p:spPr>
      </p:pic>
      <p:sp>
        <p:nvSpPr>
          <p:cNvPr id="46" name="TextBox 45">
            <a:extLst>
              <a:ext uri="{FF2B5EF4-FFF2-40B4-BE49-F238E27FC236}">
                <a16:creationId xmlns:a16="http://schemas.microsoft.com/office/drawing/2014/main" id="{DB7F4A0D-A436-0BD9-75E7-79972A245AEF}"/>
              </a:ext>
            </a:extLst>
          </p:cNvPr>
          <p:cNvSpPr txBox="1"/>
          <p:nvPr/>
        </p:nvSpPr>
        <p:spPr>
          <a:xfrm>
            <a:off x="7085541" y="4517819"/>
            <a:ext cx="4845924" cy="2308324"/>
          </a:xfrm>
          <a:prstGeom prst="rect">
            <a:avLst/>
          </a:prstGeom>
          <a:noFill/>
        </p:spPr>
        <p:txBody>
          <a:bodyPr wrap="square" rtlCol="0">
            <a:spAutoFit/>
          </a:bodyPr>
          <a:lstStyle/>
          <a:p>
            <a:r>
              <a:rPr lang="en-US" sz="1800" b="1" dirty="0"/>
              <a:t>Large amounts of data: </a:t>
            </a:r>
            <a:r>
              <a:rPr lang="en-US" sz="1800" dirty="0"/>
              <a:t>Thresholding via paired t-test (alpha = 0.05) and 2 Hz minimum frequency reveal sustained and dynamic intra-epoch firing is present in a large subset of the neurons across all datasets (n = 17). Thresholding allows us to filter down to neurons with firing rates more amenable to  observation of dynamics.</a:t>
            </a:r>
            <a:endParaRPr lang="en-US" dirty="0"/>
          </a:p>
        </p:txBody>
      </p:sp>
    </p:spTree>
    <p:extLst>
      <p:ext uri="{BB962C8B-B14F-4D97-AF65-F5344CB8AC3E}">
        <p14:creationId xmlns:p14="http://schemas.microsoft.com/office/powerpoint/2010/main" val="1834751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59687</TotalTime>
  <Words>3081</Words>
  <Application>Microsoft Macintosh PowerPoint</Application>
  <PresentationFormat>Widescreen</PresentationFormat>
  <Paragraphs>187</Paragraphs>
  <Slides>20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Vincent’s last 6 months</vt:lpstr>
      <vt:lpstr>What type of input am I interested in?</vt:lpstr>
      <vt:lpstr>Intra-state dynamics: A brief overview </vt:lpstr>
      <vt:lpstr>What type of dynamics? (theory) </vt:lpstr>
      <vt:lpstr>Brief slide on methods</vt:lpstr>
      <vt:lpstr>What am I currently able to argue to you?</vt:lpstr>
      <vt:lpstr>The question I’m trying to answer right now</vt:lpstr>
      <vt:lpstr>Starting with 1 neuron across trials-- What’s the deal with SEM duration? </vt:lpstr>
      <vt:lpstr>Many Single-neuron evidence for dynamics (one taste)</vt:lpstr>
      <vt:lpstr>Reducing dimensions: noisy data, nonlinear data </vt:lpstr>
      <vt:lpstr>So let’s do non-linear dimensionality reduction</vt:lpstr>
      <vt:lpstr>What we’ve seen: Analysis on RNN data –   Right is RNN output   Left is PCA on a trial-by-trial basis of the RNN data </vt:lpstr>
      <vt:lpstr>Looking at behavior before and after CP   Data: PCA on RNN across trials rather than trial by trial   Citric acid, CP 2  Thresh. Vectors To 95% of explained variance   (dataset 200827..)</vt:lpstr>
      <vt:lpstr>PowerPoint Presentation</vt:lpstr>
      <vt:lpstr>One more pretty pic– first deriv. on right</vt:lpstr>
      <vt:lpstr>PowerPoint Presentation</vt:lpstr>
      <vt:lpstr>Questions I’m trying to answer: </vt:lpstr>
      <vt:lpstr>Interpolating all these trials: womp womp</vt:lpstr>
      <vt:lpstr>What are RNN latents doing over trials? – NaCl, Left: RNN trajectories, right: Variance of  trials over time </vt:lpstr>
      <vt:lpstr>What are RNN latents doing over trials? –Quinine, same type of analysis as previous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Vincent Calia-Bogan</dc:creator>
  <cp:lastModifiedBy>Vincent Calia-Bogan</cp:lastModifiedBy>
  <cp:revision>28</cp:revision>
  <dcterms:created xsi:type="dcterms:W3CDTF">2024-05-28T15:36:07Z</dcterms:created>
  <dcterms:modified xsi:type="dcterms:W3CDTF">2025-03-18T13:25:40Z</dcterms:modified>
</cp:coreProperties>
</file>